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0"/>
  </p:notesMasterIdLst>
  <p:sldIdLst>
    <p:sldId id="256" r:id="rId2"/>
    <p:sldId id="257" r:id="rId3"/>
    <p:sldId id="283" r:id="rId4"/>
    <p:sldId id="258" r:id="rId5"/>
    <p:sldId id="284" r:id="rId6"/>
    <p:sldId id="286" r:id="rId7"/>
    <p:sldId id="285" r:id="rId8"/>
    <p:sldId id="287" r:id="rId9"/>
    <p:sldId id="259" r:id="rId10"/>
    <p:sldId id="288" r:id="rId11"/>
    <p:sldId id="292" r:id="rId12"/>
    <p:sldId id="274" r:id="rId13"/>
    <p:sldId id="290" r:id="rId14"/>
    <p:sldId id="276" r:id="rId15"/>
    <p:sldId id="291" r:id="rId16"/>
    <p:sldId id="260" r:id="rId17"/>
    <p:sldId id="293" r:id="rId18"/>
    <p:sldId id="296" r:id="rId19"/>
    <p:sldId id="278" r:id="rId20"/>
    <p:sldId id="297" r:id="rId21"/>
    <p:sldId id="295" r:id="rId22"/>
    <p:sldId id="294" r:id="rId23"/>
    <p:sldId id="279" r:id="rId24"/>
    <p:sldId id="280" r:id="rId25"/>
    <p:sldId id="281" r:id="rId26"/>
    <p:sldId id="298" r:id="rId27"/>
    <p:sldId id="261" r:id="rId28"/>
    <p:sldId id="262" r:id="rId2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2395"/>
    <p:restoredTop sz="94608"/>
  </p:normalViewPr>
  <p:slideViewPr>
    <p:cSldViewPr snapToGrid="0" snapToObjects="1">
      <p:cViewPr varScale="1">
        <p:scale>
          <a:sx n="129" d="100"/>
          <a:sy n="129" d="100"/>
        </p:scale>
        <p:origin x="992" y="18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diagrams/_rels/data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_rels/drawing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45A4CBE-7734-45CF-BF1E-9C64AB144C25}"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72104F61-ECA7-4A80-8FCA-E93BF3FE4EB6}">
      <dgm:prSet/>
      <dgm:spPr/>
      <dgm:t>
        <a:bodyPr/>
        <a:lstStyle/>
        <a:p>
          <a:pPr>
            <a:lnSpc>
              <a:spcPct val="100000"/>
            </a:lnSpc>
          </a:pPr>
          <a:r>
            <a:rPr lang="en-US" b="1" dirty="0"/>
            <a:t>Overview of the data</a:t>
          </a:r>
          <a:endParaRPr lang="en-US" dirty="0"/>
        </a:p>
      </dgm:t>
    </dgm:pt>
    <dgm:pt modelId="{DF5A9EE0-1708-4798-86E4-188BDC677122}" type="parTrans" cxnId="{7D8DA7A7-AACE-4F46-8221-44D4285CFBB3}">
      <dgm:prSet/>
      <dgm:spPr/>
      <dgm:t>
        <a:bodyPr/>
        <a:lstStyle/>
        <a:p>
          <a:endParaRPr lang="en-US"/>
        </a:p>
      </dgm:t>
    </dgm:pt>
    <dgm:pt modelId="{60B7C715-E381-4B46-AEF7-D42B9056B0F3}" type="sibTrans" cxnId="{7D8DA7A7-AACE-4F46-8221-44D4285CFBB3}">
      <dgm:prSet/>
      <dgm:spPr/>
      <dgm:t>
        <a:bodyPr/>
        <a:lstStyle/>
        <a:p>
          <a:pPr>
            <a:lnSpc>
              <a:spcPct val="100000"/>
            </a:lnSpc>
          </a:pPr>
          <a:endParaRPr lang="en-US"/>
        </a:p>
      </dgm:t>
    </dgm:pt>
    <dgm:pt modelId="{212A63F1-9F8B-465C-AF81-883D46F80A22}">
      <dgm:prSet/>
      <dgm:spPr/>
      <dgm:t>
        <a:bodyPr/>
        <a:lstStyle/>
        <a:p>
          <a:pPr>
            <a:lnSpc>
              <a:spcPct val="100000"/>
            </a:lnSpc>
          </a:pPr>
          <a:r>
            <a:rPr lang="en-US" b="1" dirty="0"/>
            <a:t>Preprocessing and EDA</a:t>
          </a:r>
        </a:p>
      </dgm:t>
    </dgm:pt>
    <dgm:pt modelId="{FBE1A996-FC2A-45BB-BB85-FCC50C69B54E}" type="parTrans" cxnId="{6C044FE5-0071-47C6-974A-871DDCF1C075}">
      <dgm:prSet/>
      <dgm:spPr/>
      <dgm:t>
        <a:bodyPr/>
        <a:lstStyle/>
        <a:p>
          <a:endParaRPr lang="en-US"/>
        </a:p>
      </dgm:t>
    </dgm:pt>
    <dgm:pt modelId="{2A769C31-949C-471E-8433-01C8E4179C36}" type="sibTrans" cxnId="{6C044FE5-0071-47C6-974A-871DDCF1C075}">
      <dgm:prSet/>
      <dgm:spPr/>
      <dgm:t>
        <a:bodyPr/>
        <a:lstStyle/>
        <a:p>
          <a:pPr>
            <a:lnSpc>
              <a:spcPct val="100000"/>
            </a:lnSpc>
          </a:pPr>
          <a:endParaRPr lang="en-US"/>
        </a:p>
      </dgm:t>
    </dgm:pt>
    <dgm:pt modelId="{56D6B195-1E72-4D23-A437-AB133F785A4B}">
      <dgm:prSet/>
      <dgm:spPr/>
      <dgm:t>
        <a:bodyPr/>
        <a:lstStyle/>
        <a:p>
          <a:pPr>
            <a:lnSpc>
              <a:spcPct val="100000"/>
            </a:lnSpc>
          </a:pPr>
          <a:r>
            <a:rPr lang="en-US" b="1" dirty="0"/>
            <a:t>Prediction Models and Conclusion</a:t>
          </a:r>
        </a:p>
      </dgm:t>
    </dgm:pt>
    <dgm:pt modelId="{E9C0246A-65C5-4918-A738-F73922AC8DD8}" type="parTrans" cxnId="{2CC80882-C52A-40CA-9F69-D2FEFFC457C0}">
      <dgm:prSet/>
      <dgm:spPr/>
      <dgm:t>
        <a:bodyPr/>
        <a:lstStyle/>
        <a:p>
          <a:endParaRPr lang="en-US"/>
        </a:p>
      </dgm:t>
    </dgm:pt>
    <dgm:pt modelId="{043C7B89-C946-479D-A740-F4875C5DBB1E}" type="sibTrans" cxnId="{2CC80882-C52A-40CA-9F69-D2FEFFC457C0}">
      <dgm:prSet/>
      <dgm:spPr/>
      <dgm:t>
        <a:bodyPr/>
        <a:lstStyle/>
        <a:p>
          <a:endParaRPr lang="en-US"/>
        </a:p>
      </dgm:t>
    </dgm:pt>
    <dgm:pt modelId="{7DE6DD25-4228-4123-93D7-98813601FC8E}" type="pres">
      <dgm:prSet presAssocID="{C45A4CBE-7734-45CF-BF1E-9C64AB144C25}" presName="root" presStyleCnt="0">
        <dgm:presLayoutVars>
          <dgm:dir/>
          <dgm:resizeHandles val="exact"/>
        </dgm:presLayoutVars>
      </dgm:prSet>
      <dgm:spPr/>
    </dgm:pt>
    <dgm:pt modelId="{7DF11B3C-6CE1-41AB-8B39-1A8512279003}" type="pres">
      <dgm:prSet presAssocID="{C45A4CBE-7734-45CF-BF1E-9C64AB144C25}" presName="container" presStyleCnt="0">
        <dgm:presLayoutVars>
          <dgm:dir/>
          <dgm:resizeHandles val="exact"/>
        </dgm:presLayoutVars>
      </dgm:prSet>
      <dgm:spPr/>
    </dgm:pt>
    <dgm:pt modelId="{F1D990F3-E2C8-4FB9-BD9F-1E3D6316F8E9}" type="pres">
      <dgm:prSet presAssocID="{72104F61-ECA7-4A80-8FCA-E93BF3FE4EB6}" presName="compNode" presStyleCnt="0"/>
      <dgm:spPr/>
    </dgm:pt>
    <dgm:pt modelId="{5A7103E6-F96E-43E4-9C23-267A6EC7BE1B}" type="pres">
      <dgm:prSet presAssocID="{72104F61-ECA7-4A80-8FCA-E93BF3FE4EB6}" presName="iconBgRect" presStyleLbl="bgShp" presStyleIdx="0" presStyleCnt="3"/>
      <dgm:spPr/>
    </dgm:pt>
    <dgm:pt modelId="{A102B697-D849-481A-87C5-383F14F266CC}" type="pres">
      <dgm:prSet presAssocID="{72104F61-ECA7-4A80-8FCA-E93BF3FE4EB6}"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Database"/>
        </a:ext>
      </dgm:extLst>
    </dgm:pt>
    <dgm:pt modelId="{6356D457-FEC7-46DE-A710-CF732C82BEEF}" type="pres">
      <dgm:prSet presAssocID="{72104F61-ECA7-4A80-8FCA-E93BF3FE4EB6}" presName="spaceRect" presStyleCnt="0"/>
      <dgm:spPr/>
    </dgm:pt>
    <dgm:pt modelId="{534EF646-1A53-4322-A6EA-82544ADA94E1}" type="pres">
      <dgm:prSet presAssocID="{72104F61-ECA7-4A80-8FCA-E93BF3FE4EB6}" presName="textRect" presStyleLbl="revTx" presStyleIdx="0" presStyleCnt="3">
        <dgm:presLayoutVars>
          <dgm:chMax val="1"/>
          <dgm:chPref val="1"/>
        </dgm:presLayoutVars>
      </dgm:prSet>
      <dgm:spPr/>
    </dgm:pt>
    <dgm:pt modelId="{0A247797-F876-4882-8FF3-9DD2F3CB7EB5}" type="pres">
      <dgm:prSet presAssocID="{60B7C715-E381-4B46-AEF7-D42B9056B0F3}" presName="sibTrans" presStyleLbl="sibTrans2D1" presStyleIdx="0" presStyleCnt="0"/>
      <dgm:spPr/>
    </dgm:pt>
    <dgm:pt modelId="{68BAC586-CBB7-43D1-A17F-0D53A2E78D26}" type="pres">
      <dgm:prSet presAssocID="{212A63F1-9F8B-465C-AF81-883D46F80A22}" presName="compNode" presStyleCnt="0"/>
      <dgm:spPr/>
    </dgm:pt>
    <dgm:pt modelId="{37CAB5B4-4DA0-4FFB-B52F-E80A1425061F}" type="pres">
      <dgm:prSet presAssocID="{212A63F1-9F8B-465C-AF81-883D46F80A22}" presName="iconBgRect" presStyleLbl="bgShp" presStyleIdx="1" presStyleCnt="3"/>
      <dgm:spPr/>
    </dgm:pt>
    <dgm:pt modelId="{F76DCDAE-92F9-4571-9238-2BE8528033A8}" type="pres">
      <dgm:prSet presAssocID="{212A63F1-9F8B-465C-AF81-883D46F80A22}"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Tick"/>
        </a:ext>
      </dgm:extLst>
    </dgm:pt>
    <dgm:pt modelId="{5CBB4F02-A8BE-4A73-B551-C6A067E5FAAF}" type="pres">
      <dgm:prSet presAssocID="{212A63F1-9F8B-465C-AF81-883D46F80A22}" presName="spaceRect" presStyleCnt="0"/>
      <dgm:spPr/>
    </dgm:pt>
    <dgm:pt modelId="{F58E5F92-14AA-4BCA-B935-3D8FF45A3B39}" type="pres">
      <dgm:prSet presAssocID="{212A63F1-9F8B-465C-AF81-883D46F80A22}" presName="textRect" presStyleLbl="revTx" presStyleIdx="1" presStyleCnt="3">
        <dgm:presLayoutVars>
          <dgm:chMax val="1"/>
          <dgm:chPref val="1"/>
        </dgm:presLayoutVars>
      </dgm:prSet>
      <dgm:spPr/>
    </dgm:pt>
    <dgm:pt modelId="{39BEF9B0-8A06-414D-AF4B-341D0E5DFBA8}" type="pres">
      <dgm:prSet presAssocID="{2A769C31-949C-471E-8433-01C8E4179C36}" presName="sibTrans" presStyleLbl="sibTrans2D1" presStyleIdx="0" presStyleCnt="0"/>
      <dgm:spPr/>
    </dgm:pt>
    <dgm:pt modelId="{AFFA6E50-EA12-4D9B-B825-4C6A7A2C62B6}" type="pres">
      <dgm:prSet presAssocID="{56D6B195-1E72-4D23-A437-AB133F785A4B}" presName="compNode" presStyleCnt="0"/>
      <dgm:spPr/>
    </dgm:pt>
    <dgm:pt modelId="{E08BB1F4-A62B-41DD-98BF-B61DE054D856}" type="pres">
      <dgm:prSet presAssocID="{56D6B195-1E72-4D23-A437-AB133F785A4B}" presName="iconBgRect" presStyleLbl="bgShp" presStyleIdx="2" presStyleCnt="3"/>
      <dgm:spPr/>
    </dgm:pt>
    <dgm:pt modelId="{A56B21FA-F409-4D6E-BD47-2EB9BFA10460}" type="pres">
      <dgm:prSet presAssocID="{56D6B195-1E72-4D23-A437-AB133F785A4B}"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Bar chart"/>
        </a:ext>
      </dgm:extLst>
    </dgm:pt>
    <dgm:pt modelId="{14EB2741-A839-45D3-8376-4DE49FA83E7E}" type="pres">
      <dgm:prSet presAssocID="{56D6B195-1E72-4D23-A437-AB133F785A4B}" presName="spaceRect" presStyleCnt="0"/>
      <dgm:spPr/>
    </dgm:pt>
    <dgm:pt modelId="{1A95A60F-9E1D-4F99-ABF5-D3869B1989F3}" type="pres">
      <dgm:prSet presAssocID="{56D6B195-1E72-4D23-A437-AB133F785A4B}" presName="textRect" presStyleLbl="revTx" presStyleIdx="2" presStyleCnt="3">
        <dgm:presLayoutVars>
          <dgm:chMax val="1"/>
          <dgm:chPref val="1"/>
        </dgm:presLayoutVars>
      </dgm:prSet>
      <dgm:spPr/>
    </dgm:pt>
  </dgm:ptLst>
  <dgm:cxnLst>
    <dgm:cxn modelId="{422E1C3D-D4BF-4ACC-A2F5-49B32531C6C7}" type="presOf" srcId="{56D6B195-1E72-4D23-A437-AB133F785A4B}" destId="{1A95A60F-9E1D-4F99-ABF5-D3869B1989F3}" srcOrd="0" destOrd="0" presId="urn:microsoft.com/office/officeart/2018/2/layout/IconCircleList"/>
    <dgm:cxn modelId="{76555F56-8337-4133-BCE9-9EE83CA7818B}" type="presOf" srcId="{72104F61-ECA7-4A80-8FCA-E93BF3FE4EB6}" destId="{534EF646-1A53-4322-A6EA-82544ADA94E1}" srcOrd="0" destOrd="0" presId="urn:microsoft.com/office/officeart/2018/2/layout/IconCircleList"/>
    <dgm:cxn modelId="{B600EA61-A9E6-47D9-9505-656A4C10E0F4}" type="presOf" srcId="{212A63F1-9F8B-465C-AF81-883D46F80A22}" destId="{F58E5F92-14AA-4BCA-B935-3D8FF45A3B39}" srcOrd="0" destOrd="0" presId="urn:microsoft.com/office/officeart/2018/2/layout/IconCircleList"/>
    <dgm:cxn modelId="{2CC80882-C52A-40CA-9F69-D2FEFFC457C0}" srcId="{C45A4CBE-7734-45CF-BF1E-9C64AB144C25}" destId="{56D6B195-1E72-4D23-A437-AB133F785A4B}" srcOrd="2" destOrd="0" parTransId="{E9C0246A-65C5-4918-A738-F73922AC8DD8}" sibTransId="{043C7B89-C946-479D-A740-F4875C5DBB1E}"/>
    <dgm:cxn modelId="{30775B88-D7DC-417B-A4A7-C00D03D908A4}" type="presOf" srcId="{60B7C715-E381-4B46-AEF7-D42B9056B0F3}" destId="{0A247797-F876-4882-8FF3-9DD2F3CB7EB5}" srcOrd="0" destOrd="0" presId="urn:microsoft.com/office/officeart/2018/2/layout/IconCircleList"/>
    <dgm:cxn modelId="{B7AEF390-875B-4105-89C7-927BBAE4FCE9}" type="presOf" srcId="{2A769C31-949C-471E-8433-01C8E4179C36}" destId="{39BEF9B0-8A06-414D-AF4B-341D0E5DFBA8}" srcOrd="0" destOrd="0" presId="urn:microsoft.com/office/officeart/2018/2/layout/IconCircleList"/>
    <dgm:cxn modelId="{7D8DA7A7-AACE-4F46-8221-44D4285CFBB3}" srcId="{C45A4CBE-7734-45CF-BF1E-9C64AB144C25}" destId="{72104F61-ECA7-4A80-8FCA-E93BF3FE4EB6}" srcOrd="0" destOrd="0" parTransId="{DF5A9EE0-1708-4798-86E4-188BDC677122}" sibTransId="{60B7C715-E381-4B46-AEF7-D42B9056B0F3}"/>
    <dgm:cxn modelId="{14C597C6-E5A5-424E-ACA5-9FF82B67C469}" type="presOf" srcId="{C45A4CBE-7734-45CF-BF1E-9C64AB144C25}" destId="{7DE6DD25-4228-4123-93D7-98813601FC8E}" srcOrd="0" destOrd="0" presId="urn:microsoft.com/office/officeart/2018/2/layout/IconCircleList"/>
    <dgm:cxn modelId="{6C044FE5-0071-47C6-974A-871DDCF1C075}" srcId="{C45A4CBE-7734-45CF-BF1E-9C64AB144C25}" destId="{212A63F1-9F8B-465C-AF81-883D46F80A22}" srcOrd="1" destOrd="0" parTransId="{FBE1A996-FC2A-45BB-BB85-FCC50C69B54E}" sibTransId="{2A769C31-949C-471E-8433-01C8E4179C36}"/>
    <dgm:cxn modelId="{2949468B-C42B-4E2E-807F-45B95EE60F58}" type="presParOf" srcId="{7DE6DD25-4228-4123-93D7-98813601FC8E}" destId="{7DF11B3C-6CE1-41AB-8B39-1A8512279003}" srcOrd="0" destOrd="0" presId="urn:microsoft.com/office/officeart/2018/2/layout/IconCircleList"/>
    <dgm:cxn modelId="{8118ACCC-6253-4C46-9F4F-28B0178D10A7}" type="presParOf" srcId="{7DF11B3C-6CE1-41AB-8B39-1A8512279003}" destId="{F1D990F3-E2C8-4FB9-BD9F-1E3D6316F8E9}" srcOrd="0" destOrd="0" presId="urn:microsoft.com/office/officeart/2018/2/layout/IconCircleList"/>
    <dgm:cxn modelId="{0F43CDC8-D950-4F2E-BE2F-C19E2F23D042}" type="presParOf" srcId="{F1D990F3-E2C8-4FB9-BD9F-1E3D6316F8E9}" destId="{5A7103E6-F96E-43E4-9C23-267A6EC7BE1B}" srcOrd="0" destOrd="0" presId="urn:microsoft.com/office/officeart/2018/2/layout/IconCircleList"/>
    <dgm:cxn modelId="{585553A1-1C57-458B-83D8-028CA54B1465}" type="presParOf" srcId="{F1D990F3-E2C8-4FB9-BD9F-1E3D6316F8E9}" destId="{A102B697-D849-481A-87C5-383F14F266CC}" srcOrd="1" destOrd="0" presId="urn:microsoft.com/office/officeart/2018/2/layout/IconCircleList"/>
    <dgm:cxn modelId="{B1DBEFD7-A835-4C66-8845-1C4F4717615C}" type="presParOf" srcId="{F1D990F3-E2C8-4FB9-BD9F-1E3D6316F8E9}" destId="{6356D457-FEC7-46DE-A710-CF732C82BEEF}" srcOrd="2" destOrd="0" presId="urn:microsoft.com/office/officeart/2018/2/layout/IconCircleList"/>
    <dgm:cxn modelId="{DA3AF704-C41D-43F3-B614-B260D2C5E95A}" type="presParOf" srcId="{F1D990F3-E2C8-4FB9-BD9F-1E3D6316F8E9}" destId="{534EF646-1A53-4322-A6EA-82544ADA94E1}" srcOrd="3" destOrd="0" presId="urn:microsoft.com/office/officeart/2018/2/layout/IconCircleList"/>
    <dgm:cxn modelId="{1EFF0769-931B-47E9-B84D-6FD34C7AF88B}" type="presParOf" srcId="{7DF11B3C-6CE1-41AB-8B39-1A8512279003}" destId="{0A247797-F876-4882-8FF3-9DD2F3CB7EB5}" srcOrd="1" destOrd="0" presId="urn:microsoft.com/office/officeart/2018/2/layout/IconCircleList"/>
    <dgm:cxn modelId="{C91911BE-3FC1-4719-94D3-C0E4B663A49D}" type="presParOf" srcId="{7DF11B3C-6CE1-41AB-8B39-1A8512279003}" destId="{68BAC586-CBB7-43D1-A17F-0D53A2E78D26}" srcOrd="2" destOrd="0" presId="urn:microsoft.com/office/officeart/2018/2/layout/IconCircleList"/>
    <dgm:cxn modelId="{4527E984-DEAB-4160-BAAF-CB55833044BA}" type="presParOf" srcId="{68BAC586-CBB7-43D1-A17F-0D53A2E78D26}" destId="{37CAB5B4-4DA0-4FFB-B52F-E80A1425061F}" srcOrd="0" destOrd="0" presId="urn:microsoft.com/office/officeart/2018/2/layout/IconCircleList"/>
    <dgm:cxn modelId="{D0056693-6723-40AA-9AD6-672373019488}" type="presParOf" srcId="{68BAC586-CBB7-43D1-A17F-0D53A2E78D26}" destId="{F76DCDAE-92F9-4571-9238-2BE8528033A8}" srcOrd="1" destOrd="0" presId="urn:microsoft.com/office/officeart/2018/2/layout/IconCircleList"/>
    <dgm:cxn modelId="{3DDB5EB1-951F-4D75-9EC7-226005491EAF}" type="presParOf" srcId="{68BAC586-CBB7-43D1-A17F-0D53A2E78D26}" destId="{5CBB4F02-A8BE-4A73-B551-C6A067E5FAAF}" srcOrd="2" destOrd="0" presId="urn:microsoft.com/office/officeart/2018/2/layout/IconCircleList"/>
    <dgm:cxn modelId="{A2060AAA-2CC4-4072-AD8C-E4B8222E6AA0}" type="presParOf" srcId="{68BAC586-CBB7-43D1-A17F-0D53A2E78D26}" destId="{F58E5F92-14AA-4BCA-B935-3D8FF45A3B39}" srcOrd="3" destOrd="0" presId="urn:microsoft.com/office/officeart/2018/2/layout/IconCircleList"/>
    <dgm:cxn modelId="{80FB536F-5BC1-4DB7-8042-6D0995EB3BA4}" type="presParOf" srcId="{7DF11B3C-6CE1-41AB-8B39-1A8512279003}" destId="{39BEF9B0-8A06-414D-AF4B-341D0E5DFBA8}" srcOrd="3" destOrd="0" presId="urn:microsoft.com/office/officeart/2018/2/layout/IconCircleList"/>
    <dgm:cxn modelId="{CE07FE76-51B0-4969-804B-09AB34532D0F}" type="presParOf" srcId="{7DF11B3C-6CE1-41AB-8B39-1A8512279003}" destId="{AFFA6E50-EA12-4D9B-B825-4C6A7A2C62B6}" srcOrd="4" destOrd="0" presId="urn:microsoft.com/office/officeart/2018/2/layout/IconCircleList"/>
    <dgm:cxn modelId="{F9EB24AE-84C1-44BE-88E7-B1244DC8DA8E}" type="presParOf" srcId="{AFFA6E50-EA12-4D9B-B825-4C6A7A2C62B6}" destId="{E08BB1F4-A62B-41DD-98BF-B61DE054D856}" srcOrd="0" destOrd="0" presId="urn:microsoft.com/office/officeart/2018/2/layout/IconCircleList"/>
    <dgm:cxn modelId="{A1D4A732-FC71-4940-9D0A-6DC8A1F94830}" type="presParOf" srcId="{AFFA6E50-EA12-4D9B-B825-4C6A7A2C62B6}" destId="{A56B21FA-F409-4D6E-BD47-2EB9BFA10460}" srcOrd="1" destOrd="0" presId="urn:microsoft.com/office/officeart/2018/2/layout/IconCircleList"/>
    <dgm:cxn modelId="{A0FDD4AE-76D9-48AB-9E30-D3A72FA885F5}" type="presParOf" srcId="{AFFA6E50-EA12-4D9B-B825-4C6A7A2C62B6}" destId="{14EB2741-A839-45D3-8376-4DE49FA83E7E}" srcOrd="2" destOrd="0" presId="urn:microsoft.com/office/officeart/2018/2/layout/IconCircleList"/>
    <dgm:cxn modelId="{CFDADEA3-4033-463E-BB72-CD7B0016475F}" type="presParOf" srcId="{AFFA6E50-EA12-4D9B-B825-4C6A7A2C62B6}" destId="{1A95A60F-9E1D-4F99-ABF5-D3869B1989F3}" srcOrd="3" destOrd="0" presId="urn:microsoft.com/office/officeart/2018/2/layout/IconCircle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7103E6-F96E-43E4-9C23-267A6EC7BE1B}">
      <dsp:nvSpPr>
        <dsp:cNvPr id="0" name=""/>
        <dsp:cNvSpPr/>
      </dsp:nvSpPr>
      <dsp:spPr>
        <a:xfrm>
          <a:off x="15846" y="1671628"/>
          <a:ext cx="711109" cy="711109"/>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102B697-D849-481A-87C5-383F14F266CC}">
      <dsp:nvSpPr>
        <dsp:cNvPr id="0" name=""/>
        <dsp:cNvSpPr/>
      </dsp:nvSpPr>
      <dsp:spPr>
        <a:xfrm>
          <a:off x="165179" y="1820961"/>
          <a:ext cx="412443" cy="41244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34EF646-1A53-4322-A6EA-82544ADA94E1}">
      <dsp:nvSpPr>
        <dsp:cNvPr id="0" name=""/>
        <dsp:cNvSpPr/>
      </dsp:nvSpPr>
      <dsp:spPr>
        <a:xfrm>
          <a:off x="879337" y="1671628"/>
          <a:ext cx="1676187" cy="7111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55650">
            <a:lnSpc>
              <a:spcPct val="100000"/>
            </a:lnSpc>
            <a:spcBef>
              <a:spcPct val="0"/>
            </a:spcBef>
            <a:spcAft>
              <a:spcPct val="35000"/>
            </a:spcAft>
            <a:buNone/>
          </a:pPr>
          <a:r>
            <a:rPr lang="en-US" sz="1700" b="1" kern="1200" dirty="0"/>
            <a:t>Overview of the data</a:t>
          </a:r>
          <a:endParaRPr lang="en-US" sz="1700" kern="1200" dirty="0"/>
        </a:p>
      </dsp:txBody>
      <dsp:txXfrm>
        <a:off x="879337" y="1671628"/>
        <a:ext cx="1676187" cy="711109"/>
      </dsp:txXfrm>
    </dsp:sp>
    <dsp:sp modelId="{37CAB5B4-4DA0-4FFB-B52F-E80A1425061F}">
      <dsp:nvSpPr>
        <dsp:cNvPr id="0" name=""/>
        <dsp:cNvSpPr/>
      </dsp:nvSpPr>
      <dsp:spPr>
        <a:xfrm>
          <a:off x="2847588" y="1671628"/>
          <a:ext cx="711109" cy="711109"/>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76DCDAE-92F9-4571-9238-2BE8528033A8}">
      <dsp:nvSpPr>
        <dsp:cNvPr id="0" name=""/>
        <dsp:cNvSpPr/>
      </dsp:nvSpPr>
      <dsp:spPr>
        <a:xfrm>
          <a:off x="2996921" y="1820961"/>
          <a:ext cx="412443" cy="41244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58E5F92-14AA-4BCA-B935-3D8FF45A3B39}">
      <dsp:nvSpPr>
        <dsp:cNvPr id="0" name=""/>
        <dsp:cNvSpPr/>
      </dsp:nvSpPr>
      <dsp:spPr>
        <a:xfrm>
          <a:off x="3711078" y="1671628"/>
          <a:ext cx="1676187" cy="7111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55650">
            <a:lnSpc>
              <a:spcPct val="100000"/>
            </a:lnSpc>
            <a:spcBef>
              <a:spcPct val="0"/>
            </a:spcBef>
            <a:spcAft>
              <a:spcPct val="35000"/>
            </a:spcAft>
            <a:buNone/>
          </a:pPr>
          <a:r>
            <a:rPr lang="en-US" sz="1700" b="1" kern="1200" dirty="0"/>
            <a:t>Preprocessing and EDA</a:t>
          </a:r>
        </a:p>
      </dsp:txBody>
      <dsp:txXfrm>
        <a:off x="3711078" y="1671628"/>
        <a:ext cx="1676187" cy="711109"/>
      </dsp:txXfrm>
    </dsp:sp>
    <dsp:sp modelId="{E08BB1F4-A62B-41DD-98BF-B61DE054D856}">
      <dsp:nvSpPr>
        <dsp:cNvPr id="0" name=""/>
        <dsp:cNvSpPr/>
      </dsp:nvSpPr>
      <dsp:spPr>
        <a:xfrm>
          <a:off x="5679329" y="1671628"/>
          <a:ext cx="711109" cy="711109"/>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56B21FA-F409-4D6E-BD47-2EB9BFA10460}">
      <dsp:nvSpPr>
        <dsp:cNvPr id="0" name=""/>
        <dsp:cNvSpPr/>
      </dsp:nvSpPr>
      <dsp:spPr>
        <a:xfrm>
          <a:off x="5828662" y="1820961"/>
          <a:ext cx="412443" cy="41244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A95A60F-9E1D-4F99-ABF5-D3869B1989F3}">
      <dsp:nvSpPr>
        <dsp:cNvPr id="0" name=""/>
        <dsp:cNvSpPr/>
      </dsp:nvSpPr>
      <dsp:spPr>
        <a:xfrm>
          <a:off x="6542820" y="1671628"/>
          <a:ext cx="1676187" cy="7111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55650">
            <a:lnSpc>
              <a:spcPct val="100000"/>
            </a:lnSpc>
            <a:spcBef>
              <a:spcPct val="0"/>
            </a:spcBef>
            <a:spcAft>
              <a:spcPct val="35000"/>
            </a:spcAft>
            <a:buNone/>
          </a:pPr>
          <a:r>
            <a:rPr lang="en-US" sz="1700" b="1" kern="1200" dirty="0"/>
            <a:t>Prediction Models and Conclusion</a:t>
          </a:r>
        </a:p>
      </dsp:txBody>
      <dsp:txXfrm>
        <a:off x="6542820" y="1671628"/>
        <a:ext cx="1676187" cy="711109"/>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A4EA6DB-E487-584B-8C53-766B3627BF52}" type="datetimeFigureOut">
              <a:rPr lang="en-US" smtClean="0"/>
              <a:t>12/11/23</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2496A04-9F93-0844-9D68-DBD13055B08D}" type="slidenum">
              <a:rPr lang="en-US" smtClean="0"/>
              <a:t>‹#›</a:t>
            </a:fld>
            <a:endParaRPr lang="en-US"/>
          </a:p>
        </p:txBody>
      </p:sp>
    </p:spTree>
    <p:extLst>
      <p:ext uri="{BB962C8B-B14F-4D97-AF65-F5344CB8AC3E}">
        <p14:creationId xmlns:p14="http://schemas.microsoft.com/office/powerpoint/2010/main" val="6277133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496A04-9F93-0844-9D68-DBD13055B08D}" type="slidenum">
              <a:rPr lang="en-US" smtClean="0"/>
              <a:t>1</a:t>
            </a:fld>
            <a:endParaRPr lang="en-US"/>
          </a:p>
        </p:txBody>
      </p:sp>
    </p:spTree>
    <p:extLst>
      <p:ext uri="{BB962C8B-B14F-4D97-AF65-F5344CB8AC3E}">
        <p14:creationId xmlns:p14="http://schemas.microsoft.com/office/powerpoint/2010/main" val="41253191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5BCAD085-E8A6-8845-BD4E-CB4CCA059FC4}" type="datetimeFigureOut">
              <a:rPr lang="en-US" smtClean="0"/>
              <a:t>12/11/23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1680755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12/11/23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9109279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12/11/23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612223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12/11/23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6143142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12/11/23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606483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BCAD085-E8A6-8845-BD4E-CB4CCA059FC4}" type="datetimeFigureOut">
              <a:rPr lang="en-US" smtClean="0"/>
              <a:t>12/11/23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782244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BCAD085-E8A6-8845-BD4E-CB4CCA059FC4}" type="datetimeFigureOut">
              <a:rPr lang="en-US" smtClean="0"/>
              <a:t>12/11/23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901587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BCAD085-E8A6-8845-BD4E-CB4CCA059FC4}" type="datetimeFigureOut">
              <a:rPr lang="en-US" smtClean="0"/>
              <a:t>12/11/23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7270277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CAD085-E8A6-8845-BD4E-CB4CCA059FC4}" type="datetimeFigureOut">
              <a:rPr lang="en-US" smtClean="0"/>
              <a:t>12/11/23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2129998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12/11/23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8407265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12/11/23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8892369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81875">
              <a:schemeClr val="accent5">
                <a:lumMod val="20000"/>
                <a:lumOff val="80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CAD085-E8A6-8845-BD4E-CB4CCA059FC4}" type="datetimeFigureOut">
              <a:rPr lang="en-US" smtClean="0"/>
              <a:t>12/11/23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2209977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3.png"/><Relationship Id="rId5" Type="http://schemas.openxmlformats.org/officeDocument/2006/relationships/image" Target="../media/image20.jpeg"/><Relationship Id="rId4" Type="http://schemas.openxmlformats.org/officeDocument/2006/relationships/image" Target="../media/image19.jpe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2.m4a"/><Relationship Id="rId1" Type="http://schemas.microsoft.com/office/2007/relationships/media" Target="../media/media12.m4a"/><Relationship Id="rId5" Type="http://schemas.openxmlformats.org/officeDocument/2006/relationships/image" Target="../media/image3.png"/><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3.m4a"/><Relationship Id="rId1" Type="http://schemas.microsoft.com/office/2007/relationships/media" Target="../media/media13.m4a"/><Relationship Id="rId5" Type="http://schemas.openxmlformats.org/officeDocument/2006/relationships/image" Target="../media/image3.png"/><Relationship Id="rId4" Type="http://schemas.openxmlformats.org/officeDocument/2006/relationships/image" Target="../media/image22.jpe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4.m4a"/><Relationship Id="rId1" Type="http://schemas.microsoft.com/office/2007/relationships/media" Target="../media/media14.m4a"/><Relationship Id="rId5" Type="http://schemas.openxmlformats.org/officeDocument/2006/relationships/image" Target="../media/image3.png"/><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5.m4a"/><Relationship Id="rId1" Type="http://schemas.microsoft.com/office/2007/relationships/media" Target="../media/media15.m4a"/><Relationship Id="rId5" Type="http://schemas.openxmlformats.org/officeDocument/2006/relationships/image" Target="../media/image3.png"/><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6.m4a"/><Relationship Id="rId1" Type="http://schemas.microsoft.com/office/2007/relationships/media" Target="../media/media16.m4a"/><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7.m4a"/><Relationship Id="rId1" Type="http://schemas.microsoft.com/office/2007/relationships/media" Target="../media/media17.m4a"/><Relationship Id="rId5" Type="http://schemas.openxmlformats.org/officeDocument/2006/relationships/image" Target="../media/image3.png"/><Relationship Id="rId4" Type="http://schemas.openxmlformats.org/officeDocument/2006/relationships/image" Target="../media/image25.jpe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8.m4a"/><Relationship Id="rId1" Type="http://schemas.microsoft.com/office/2007/relationships/media" Target="../media/media18.m4a"/><Relationship Id="rId5" Type="http://schemas.openxmlformats.org/officeDocument/2006/relationships/image" Target="../media/image3.png"/><Relationship Id="rId4" Type="http://schemas.openxmlformats.org/officeDocument/2006/relationships/image" Target="../media/image26.jpe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9.m4a"/><Relationship Id="rId1" Type="http://schemas.microsoft.com/office/2007/relationships/media" Target="../media/media19.m4a"/><Relationship Id="rId5" Type="http://schemas.openxmlformats.org/officeDocument/2006/relationships/image" Target="../media/image3.png"/><Relationship Id="rId4" Type="http://schemas.openxmlformats.org/officeDocument/2006/relationships/image" Target="../media/image27.jpeg"/></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slideLayout" Target="../slideLayouts/slideLayout2.xml"/><Relationship Id="rId7" Type="http://schemas.openxmlformats.org/officeDocument/2006/relationships/diagramColors" Target="../diagrams/colors1.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 Id="rId9"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20.m4a"/><Relationship Id="rId1" Type="http://schemas.microsoft.com/office/2007/relationships/media" Target="../media/media20.m4a"/><Relationship Id="rId5" Type="http://schemas.openxmlformats.org/officeDocument/2006/relationships/image" Target="../media/image3.png"/><Relationship Id="rId4" Type="http://schemas.openxmlformats.org/officeDocument/2006/relationships/image" Target="../media/image28.jpe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21.m4a"/><Relationship Id="rId1" Type="http://schemas.microsoft.com/office/2007/relationships/media" Target="../media/media21.m4a"/><Relationship Id="rId5" Type="http://schemas.openxmlformats.org/officeDocument/2006/relationships/image" Target="../media/image3.png"/><Relationship Id="rId4" Type="http://schemas.openxmlformats.org/officeDocument/2006/relationships/image" Target="../media/image29.jpe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22.m4a"/><Relationship Id="rId1" Type="http://schemas.microsoft.com/office/2007/relationships/media" Target="../media/media22.m4a"/><Relationship Id="rId5" Type="http://schemas.openxmlformats.org/officeDocument/2006/relationships/image" Target="../media/image3.png"/><Relationship Id="rId4" Type="http://schemas.openxmlformats.org/officeDocument/2006/relationships/image" Target="../media/image30.jpe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23.m4a"/><Relationship Id="rId1" Type="http://schemas.microsoft.com/office/2007/relationships/media" Target="../media/media23.m4a"/><Relationship Id="rId5" Type="http://schemas.openxmlformats.org/officeDocument/2006/relationships/image" Target="../media/image3.png"/><Relationship Id="rId4" Type="http://schemas.openxmlformats.org/officeDocument/2006/relationships/image" Target="../media/image31.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24.m4a"/><Relationship Id="rId1" Type="http://schemas.microsoft.com/office/2007/relationships/media" Target="../media/media24.m4a"/><Relationship Id="rId5" Type="http://schemas.openxmlformats.org/officeDocument/2006/relationships/image" Target="../media/image3.png"/><Relationship Id="rId4" Type="http://schemas.openxmlformats.org/officeDocument/2006/relationships/image" Target="../media/image32.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25.m4a"/><Relationship Id="rId1" Type="http://schemas.microsoft.com/office/2007/relationships/media" Target="../media/media25.m4a"/><Relationship Id="rId5" Type="http://schemas.openxmlformats.org/officeDocument/2006/relationships/image" Target="../media/image3.png"/><Relationship Id="rId4" Type="http://schemas.openxmlformats.org/officeDocument/2006/relationships/image" Target="../media/image33.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26.m4a"/><Relationship Id="rId1" Type="http://schemas.microsoft.com/office/2007/relationships/media" Target="../media/media26.m4a"/><Relationship Id="rId4" Type="http://schemas.openxmlformats.org/officeDocument/2006/relationships/image" Target="../media/image3.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7.m4a"/><Relationship Id="rId1" Type="http://schemas.microsoft.com/office/2007/relationships/media" Target="../media/media27.m4a"/><Relationship Id="rId5" Type="http://schemas.openxmlformats.org/officeDocument/2006/relationships/image" Target="../media/image3.png"/><Relationship Id="rId4" Type="http://schemas.openxmlformats.org/officeDocument/2006/relationships/image" Target="../media/image34.jpe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8.m4a"/><Relationship Id="rId1" Type="http://schemas.microsoft.com/office/2007/relationships/media" Target="../media/media28.m4a"/><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3.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3.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3.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45A9F99-D9B1-4094-A2E2-B90AC1DB7B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7FAF607-473A-4A43-A23D-BBFF5C4117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 y="0"/>
            <a:ext cx="9143772"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572000" y="1730710"/>
            <a:ext cx="3903408" cy="2921876"/>
          </a:xfrm>
        </p:spPr>
        <p:txBody>
          <a:bodyPr>
            <a:normAutofit/>
          </a:bodyPr>
          <a:lstStyle/>
          <a:p>
            <a:pPr>
              <a:lnSpc>
                <a:spcPct val="90000"/>
              </a:lnSpc>
            </a:pPr>
            <a:r>
              <a:rPr lang="en-IN" sz="2600" b="1" dirty="0">
                <a:solidFill>
                  <a:schemeClr val="tx2"/>
                </a:solidFill>
              </a:rPr>
              <a:t>Forecasting Daily Average Temperature</a:t>
            </a:r>
          </a:p>
        </p:txBody>
      </p:sp>
      <p:pic>
        <p:nvPicPr>
          <p:cNvPr id="7" name="Graphic 6" descr="Thermometer">
            <a:extLst>
              <a:ext uri="{FF2B5EF4-FFF2-40B4-BE49-F238E27FC236}">
                <a16:creationId xmlns:a16="http://schemas.microsoft.com/office/drawing/2014/main" id="{5E09A8E5-6C88-D901-D1D5-A01CD64B919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99534" y="2230670"/>
            <a:ext cx="2746373" cy="2746373"/>
          </a:xfrm>
          <a:prstGeom prst="rect">
            <a:avLst/>
          </a:prstGeom>
        </p:spPr>
      </p:pic>
      <p:sp>
        <p:nvSpPr>
          <p:cNvPr id="3" name="Content Placeholder 2"/>
          <p:cNvSpPr>
            <a:spLocks noGrp="1"/>
          </p:cNvSpPr>
          <p:nvPr>
            <p:ph idx="1"/>
          </p:nvPr>
        </p:nvSpPr>
        <p:spPr>
          <a:xfrm>
            <a:off x="5061917" y="5644055"/>
            <a:ext cx="3733184" cy="458957"/>
          </a:xfrm>
        </p:spPr>
        <p:txBody>
          <a:bodyPr anchor="ctr">
            <a:normAutofit/>
          </a:bodyPr>
          <a:lstStyle/>
          <a:p>
            <a:pPr marL="0" indent="0">
              <a:buNone/>
            </a:pPr>
            <a:r>
              <a:rPr lang="en-IN" sz="1600" dirty="0">
                <a:solidFill>
                  <a:schemeClr val="tx2"/>
                </a:solidFill>
              </a:rPr>
              <a:t>By Amrutha Sri Varshini Yaddanapudi</a:t>
            </a:r>
          </a:p>
        </p:txBody>
      </p:sp>
      <p:grpSp>
        <p:nvGrpSpPr>
          <p:cNvPr id="14" name="Group 13">
            <a:extLst>
              <a:ext uri="{FF2B5EF4-FFF2-40B4-BE49-F238E27FC236}">
                <a16:creationId xmlns:a16="http://schemas.microsoft.com/office/drawing/2014/main" id="{C5F6476F-D303-44D3-B30F-1BA348F0F64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976" y="52996"/>
            <a:ext cx="4446455" cy="6805005"/>
            <a:chOff x="6095999" y="52996"/>
            <a:chExt cx="6093363" cy="6805005"/>
          </a:xfrm>
          <a:solidFill>
            <a:schemeClr val="accent5">
              <a:alpha val="10000"/>
            </a:schemeClr>
          </a:solidFill>
        </p:grpSpPr>
        <p:sp>
          <p:nvSpPr>
            <p:cNvPr id="15" name="Freeform: Shape 14">
              <a:extLst>
                <a:ext uri="{FF2B5EF4-FFF2-40B4-BE49-F238E27FC236}">
                  <a16:creationId xmlns:a16="http://schemas.microsoft.com/office/drawing/2014/main" id="{C972EB4B-0539-4430-9340-8117B9D7C3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1" y="52996"/>
              <a:ext cx="6093361" cy="6805003"/>
            </a:xfrm>
            <a:custGeom>
              <a:avLst/>
              <a:gdLst>
                <a:gd name="connsiteX0" fmla="*/ 3391253 w 5890489"/>
                <a:gd name="connsiteY0" fmla="*/ 0 h 6578438"/>
                <a:gd name="connsiteX1" fmla="*/ 3434974 w 5890489"/>
                <a:gd name="connsiteY1" fmla="*/ 646 h 6578438"/>
                <a:gd name="connsiteX2" fmla="*/ 3522419 w 5890489"/>
                <a:gd name="connsiteY2" fmla="*/ 2712 h 6578438"/>
                <a:gd name="connsiteX3" fmla="*/ 3610261 w 5890489"/>
                <a:gd name="connsiteY3" fmla="*/ 6458 h 6578438"/>
                <a:gd name="connsiteX4" fmla="*/ 3786872 w 5890489"/>
                <a:gd name="connsiteY4" fmla="*/ 20667 h 6578438"/>
                <a:gd name="connsiteX5" fmla="*/ 3962291 w 5890489"/>
                <a:gd name="connsiteY5" fmla="*/ 43530 h 6578438"/>
                <a:gd name="connsiteX6" fmla="*/ 4135855 w 5890489"/>
                <a:gd name="connsiteY6" fmla="*/ 75176 h 6578438"/>
                <a:gd name="connsiteX7" fmla="*/ 4307299 w 5890489"/>
                <a:gd name="connsiteY7" fmla="*/ 114315 h 6578438"/>
                <a:gd name="connsiteX8" fmla="*/ 4476358 w 5890489"/>
                <a:gd name="connsiteY8" fmla="*/ 160816 h 6578438"/>
                <a:gd name="connsiteX9" fmla="*/ 4559829 w 5890489"/>
                <a:gd name="connsiteY9" fmla="*/ 186779 h 6578438"/>
                <a:gd name="connsiteX10" fmla="*/ 4642901 w 5890489"/>
                <a:gd name="connsiteY10" fmla="*/ 213648 h 6578438"/>
                <a:gd name="connsiteX11" fmla="*/ 5280847 w 5890489"/>
                <a:gd name="connsiteY11" fmla="*/ 485936 h 6578438"/>
                <a:gd name="connsiteX12" fmla="*/ 5865400 w 5890489"/>
                <a:gd name="connsiteY12" fmla="*/ 851099 h 6578438"/>
                <a:gd name="connsiteX13" fmla="*/ 5890489 w 5890489"/>
                <a:gd name="connsiteY13" fmla="*/ 870950 h 6578438"/>
                <a:gd name="connsiteX14" fmla="*/ 5890489 w 5890489"/>
                <a:gd name="connsiteY14" fmla="*/ 1321814 h 6578438"/>
                <a:gd name="connsiteX15" fmla="*/ 5887395 w 5890489"/>
                <a:gd name="connsiteY15" fmla="*/ 1318952 h 6578438"/>
                <a:gd name="connsiteX16" fmla="*/ 5830291 w 5890489"/>
                <a:gd name="connsiteY16" fmla="*/ 1265992 h 6578438"/>
                <a:gd name="connsiteX17" fmla="*/ 5815981 w 5890489"/>
                <a:gd name="connsiteY17" fmla="*/ 1252687 h 6578438"/>
                <a:gd name="connsiteX18" fmla="*/ 5801142 w 5890489"/>
                <a:gd name="connsiteY18" fmla="*/ 1240158 h 6578438"/>
                <a:gd name="connsiteX19" fmla="*/ 5771464 w 5890489"/>
                <a:gd name="connsiteY19" fmla="*/ 1214969 h 6578438"/>
                <a:gd name="connsiteX20" fmla="*/ 5651030 w 5890489"/>
                <a:gd name="connsiteY20" fmla="*/ 1115767 h 6578438"/>
                <a:gd name="connsiteX21" fmla="*/ 5123183 w 5890489"/>
                <a:gd name="connsiteY21" fmla="*/ 780443 h 6578438"/>
                <a:gd name="connsiteX22" fmla="*/ 4533860 w 5890489"/>
                <a:gd name="connsiteY22" fmla="*/ 567701 h 6578438"/>
                <a:gd name="connsiteX23" fmla="*/ 4457281 w 5890489"/>
                <a:gd name="connsiteY23" fmla="*/ 550780 h 6578438"/>
                <a:gd name="connsiteX24" fmla="*/ 4380568 w 5890489"/>
                <a:gd name="connsiteY24" fmla="*/ 535279 h 6578438"/>
                <a:gd name="connsiteX25" fmla="*/ 4303325 w 5890489"/>
                <a:gd name="connsiteY25" fmla="*/ 522879 h 6578438"/>
                <a:gd name="connsiteX26" fmla="*/ 4264769 w 5890489"/>
                <a:gd name="connsiteY26" fmla="*/ 516679 h 6578438"/>
                <a:gd name="connsiteX27" fmla="*/ 4226082 w 5890489"/>
                <a:gd name="connsiteY27" fmla="*/ 511253 h 6578438"/>
                <a:gd name="connsiteX28" fmla="*/ 4070934 w 5890489"/>
                <a:gd name="connsiteY28" fmla="*/ 494848 h 6578438"/>
                <a:gd name="connsiteX29" fmla="*/ 3915521 w 5890489"/>
                <a:gd name="connsiteY29" fmla="*/ 486065 h 6578438"/>
                <a:gd name="connsiteX30" fmla="*/ 3760241 w 5890489"/>
                <a:gd name="connsiteY30" fmla="*/ 484257 h 6578438"/>
                <a:gd name="connsiteX31" fmla="*/ 3682734 w 5890489"/>
                <a:gd name="connsiteY31" fmla="*/ 486581 h 6578438"/>
                <a:gd name="connsiteX32" fmla="*/ 3605491 w 5890489"/>
                <a:gd name="connsiteY32" fmla="*/ 488907 h 6578438"/>
                <a:gd name="connsiteX33" fmla="*/ 3527454 w 5890489"/>
                <a:gd name="connsiteY33" fmla="*/ 493169 h 6578438"/>
                <a:gd name="connsiteX34" fmla="*/ 3449151 w 5890489"/>
                <a:gd name="connsiteY34" fmla="*/ 498336 h 6578438"/>
                <a:gd name="connsiteX35" fmla="*/ 3410067 w 5890489"/>
                <a:gd name="connsiteY35" fmla="*/ 500532 h 6578438"/>
                <a:gd name="connsiteX36" fmla="*/ 3371246 w 5890489"/>
                <a:gd name="connsiteY36" fmla="*/ 504279 h 6578438"/>
                <a:gd name="connsiteX37" fmla="*/ 3293739 w 5890489"/>
                <a:gd name="connsiteY37" fmla="*/ 511512 h 6578438"/>
                <a:gd name="connsiteX38" fmla="*/ 2689445 w 5890489"/>
                <a:gd name="connsiteY38" fmla="*/ 610198 h 6578438"/>
                <a:gd name="connsiteX39" fmla="*/ 2117875 w 5890489"/>
                <a:gd name="connsiteY39" fmla="*/ 800335 h 6578438"/>
                <a:gd name="connsiteX40" fmla="*/ 1981276 w 5890489"/>
                <a:gd name="connsiteY40" fmla="*/ 865566 h 6578438"/>
                <a:gd name="connsiteX41" fmla="*/ 1847991 w 5890489"/>
                <a:gd name="connsiteY41" fmla="*/ 938676 h 6578438"/>
                <a:gd name="connsiteX42" fmla="*/ 1783069 w 5890489"/>
                <a:gd name="connsiteY42" fmla="*/ 978718 h 6578438"/>
                <a:gd name="connsiteX43" fmla="*/ 1750609 w 5890489"/>
                <a:gd name="connsiteY43" fmla="*/ 998869 h 6578438"/>
                <a:gd name="connsiteX44" fmla="*/ 1734312 w 5890489"/>
                <a:gd name="connsiteY44" fmla="*/ 1008945 h 6578438"/>
                <a:gd name="connsiteX45" fmla="*/ 1718547 w 5890489"/>
                <a:gd name="connsiteY45" fmla="*/ 1019924 h 6578438"/>
                <a:gd name="connsiteX46" fmla="*/ 1655481 w 5890489"/>
                <a:gd name="connsiteY46" fmla="*/ 1063582 h 6578438"/>
                <a:gd name="connsiteX47" fmla="*/ 1593077 w 5890489"/>
                <a:gd name="connsiteY47" fmla="*/ 1108664 h 6578438"/>
                <a:gd name="connsiteX48" fmla="*/ 1532263 w 5890489"/>
                <a:gd name="connsiteY48" fmla="*/ 1156197 h 6578438"/>
                <a:gd name="connsiteX49" fmla="*/ 1472509 w 5890489"/>
                <a:gd name="connsiteY49" fmla="*/ 1205152 h 6578438"/>
                <a:gd name="connsiteX50" fmla="*/ 1414212 w 5890489"/>
                <a:gd name="connsiteY50" fmla="*/ 1256175 h 6578438"/>
                <a:gd name="connsiteX51" fmla="*/ 1357242 w 5890489"/>
                <a:gd name="connsiteY51" fmla="*/ 1308359 h 6578438"/>
                <a:gd name="connsiteX52" fmla="*/ 1153072 w 5890489"/>
                <a:gd name="connsiteY52" fmla="*/ 1529498 h 6578438"/>
                <a:gd name="connsiteX53" fmla="*/ 1002694 w 5890489"/>
                <a:gd name="connsiteY53" fmla="*/ 1770658 h 6578438"/>
                <a:gd name="connsiteX54" fmla="*/ 974076 w 5890489"/>
                <a:gd name="connsiteY54" fmla="*/ 1835371 h 6578438"/>
                <a:gd name="connsiteX55" fmla="*/ 949564 w 5890489"/>
                <a:gd name="connsiteY55" fmla="*/ 1903573 h 6578438"/>
                <a:gd name="connsiteX56" fmla="*/ 927173 w 5890489"/>
                <a:gd name="connsiteY56" fmla="*/ 1974229 h 6578438"/>
                <a:gd name="connsiteX57" fmla="*/ 906107 w 5890489"/>
                <a:gd name="connsiteY57" fmla="*/ 2046952 h 6578438"/>
                <a:gd name="connsiteX58" fmla="*/ 751092 w 5890489"/>
                <a:gd name="connsiteY58" fmla="*/ 2676266 h 6578438"/>
                <a:gd name="connsiteX59" fmla="*/ 547189 w 5890489"/>
                <a:gd name="connsiteY59" fmla="*/ 3308422 h 6578438"/>
                <a:gd name="connsiteX60" fmla="*/ 441195 w 5890489"/>
                <a:gd name="connsiteY60" fmla="*/ 3866306 h 6578438"/>
                <a:gd name="connsiteX61" fmla="*/ 527182 w 5890489"/>
                <a:gd name="connsiteY61" fmla="*/ 4439174 h 6578438"/>
                <a:gd name="connsiteX62" fmla="*/ 775073 w 5890489"/>
                <a:gd name="connsiteY62" fmla="*/ 4987240 h 6578438"/>
                <a:gd name="connsiteX63" fmla="*/ 943206 w 5890489"/>
                <a:gd name="connsiteY63" fmla="*/ 5244933 h 6578438"/>
                <a:gd name="connsiteX64" fmla="*/ 1133728 w 5890489"/>
                <a:gd name="connsiteY64" fmla="*/ 5490356 h 6578438"/>
                <a:gd name="connsiteX65" fmla="*/ 1359626 w 5890489"/>
                <a:gd name="connsiteY65" fmla="*/ 5709815 h 6578438"/>
                <a:gd name="connsiteX66" fmla="*/ 1481254 w 5890489"/>
                <a:gd name="connsiteY66" fmla="*/ 5809146 h 6578438"/>
                <a:gd name="connsiteX67" fmla="*/ 1543260 w 5890489"/>
                <a:gd name="connsiteY67" fmla="*/ 5856940 h 6578438"/>
                <a:gd name="connsiteX68" fmla="*/ 1607518 w 5890489"/>
                <a:gd name="connsiteY68" fmla="*/ 5901374 h 6578438"/>
                <a:gd name="connsiteX69" fmla="*/ 2145566 w 5890489"/>
                <a:gd name="connsiteY69" fmla="*/ 6193814 h 6578438"/>
                <a:gd name="connsiteX70" fmla="*/ 2214991 w 5890489"/>
                <a:gd name="connsiteY70" fmla="*/ 6221844 h 6578438"/>
                <a:gd name="connsiteX71" fmla="*/ 2249307 w 5890489"/>
                <a:gd name="connsiteY71" fmla="*/ 6236182 h 6578438"/>
                <a:gd name="connsiteX72" fmla="*/ 2284285 w 5890489"/>
                <a:gd name="connsiteY72" fmla="*/ 6248711 h 6578438"/>
                <a:gd name="connsiteX73" fmla="*/ 2354241 w 5890489"/>
                <a:gd name="connsiteY73" fmla="*/ 6273124 h 6578438"/>
                <a:gd name="connsiteX74" fmla="*/ 2371597 w 5890489"/>
                <a:gd name="connsiteY74" fmla="*/ 6279324 h 6578438"/>
                <a:gd name="connsiteX75" fmla="*/ 2387894 w 5890489"/>
                <a:gd name="connsiteY75" fmla="*/ 6287719 h 6578438"/>
                <a:gd name="connsiteX76" fmla="*/ 2421414 w 5890489"/>
                <a:gd name="connsiteY76" fmla="*/ 6302186 h 6578438"/>
                <a:gd name="connsiteX77" fmla="*/ 2489117 w 5890489"/>
                <a:gd name="connsiteY77" fmla="*/ 6329441 h 6578438"/>
                <a:gd name="connsiteX78" fmla="*/ 2522902 w 5890489"/>
                <a:gd name="connsiteY78" fmla="*/ 6343134 h 6578438"/>
                <a:gd name="connsiteX79" fmla="*/ 2556953 w 5890489"/>
                <a:gd name="connsiteY79" fmla="*/ 6356051 h 6578438"/>
                <a:gd name="connsiteX80" fmla="*/ 2695009 w 5890489"/>
                <a:gd name="connsiteY80" fmla="*/ 6401905 h 6578438"/>
                <a:gd name="connsiteX81" fmla="*/ 3268035 w 5890489"/>
                <a:gd name="connsiteY81" fmla="*/ 6501238 h 6578438"/>
                <a:gd name="connsiteX82" fmla="*/ 3341038 w 5890489"/>
                <a:gd name="connsiteY82" fmla="*/ 6506145 h 6578438"/>
                <a:gd name="connsiteX83" fmla="*/ 3414703 w 5890489"/>
                <a:gd name="connsiteY83" fmla="*/ 6507050 h 6578438"/>
                <a:gd name="connsiteX84" fmla="*/ 3488237 w 5890489"/>
                <a:gd name="connsiteY84" fmla="*/ 6508212 h 6578438"/>
                <a:gd name="connsiteX85" fmla="*/ 3524142 w 5890489"/>
                <a:gd name="connsiteY85" fmla="*/ 6507955 h 6578438"/>
                <a:gd name="connsiteX86" fmla="*/ 3559252 w 5890489"/>
                <a:gd name="connsiteY86" fmla="*/ 6506921 h 6578438"/>
                <a:gd name="connsiteX87" fmla="*/ 3629207 w 5890489"/>
                <a:gd name="connsiteY87" fmla="*/ 6503045 h 6578438"/>
                <a:gd name="connsiteX88" fmla="*/ 3698633 w 5890489"/>
                <a:gd name="connsiteY88" fmla="*/ 6496845 h 6578438"/>
                <a:gd name="connsiteX89" fmla="*/ 3733213 w 5890489"/>
                <a:gd name="connsiteY89" fmla="*/ 6493357 h 6578438"/>
                <a:gd name="connsiteX90" fmla="*/ 3767529 w 5890489"/>
                <a:gd name="connsiteY90" fmla="*/ 6488707 h 6578438"/>
                <a:gd name="connsiteX91" fmla="*/ 3801845 w 5890489"/>
                <a:gd name="connsiteY91" fmla="*/ 6484057 h 6578438"/>
                <a:gd name="connsiteX92" fmla="*/ 3835895 w 5890489"/>
                <a:gd name="connsiteY92" fmla="*/ 6478116 h 6578438"/>
                <a:gd name="connsiteX93" fmla="*/ 4364801 w 5890489"/>
                <a:gd name="connsiteY93" fmla="*/ 6308517 h 6578438"/>
                <a:gd name="connsiteX94" fmla="*/ 4861379 w 5890489"/>
                <a:gd name="connsiteY94" fmla="*/ 6000576 h 6578438"/>
                <a:gd name="connsiteX95" fmla="*/ 5341263 w 5890489"/>
                <a:gd name="connsiteY95" fmla="*/ 5605834 h 6578438"/>
                <a:gd name="connsiteX96" fmla="*/ 5587301 w 5890489"/>
                <a:gd name="connsiteY96" fmla="*/ 5390379 h 6578438"/>
                <a:gd name="connsiteX97" fmla="*/ 5849105 w 5890489"/>
                <a:gd name="connsiteY97" fmla="*/ 5176344 h 6578438"/>
                <a:gd name="connsiteX98" fmla="*/ 5890489 w 5890489"/>
                <a:gd name="connsiteY98" fmla="*/ 5145260 h 6578438"/>
                <a:gd name="connsiteX99" fmla="*/ 5890489 w 5890489"/>
                <a:gd name="connsiteY99" fmla="*/ 5995323 h 6578438"/>
                <a:gd name="connsiteX100" fmla="*/ 5811477 w 5890489"/>
                <a:gd name="connsiteY100" fmla="*/ 6077819 h 6578438"/>
                <a:gd name="connsiteX101" fmla="*/ 5301384 w 5890489"/>
                <a:gd name="connsiteY101" fmla="*/ 6542958 h 6578438"/>
                <a:gd name="connsiteX102" fmla="*/ 5252008 w 5890489"/>
                <a:gd name="connsiteY102" fmla="*/ 6578438 h 6578438"/>
                <a:gd name="connsiteX103" fmla="*/ 1653730 w 5890489"/>
                <a:gd name="connsiteY103" fmla="*/ 6578438 h 6578438"/>
                <a:gd name="connsiteX104" fmla="*/ 1549768 w 5890489"/>
                <a:gd name="connsiteY104" fmla="*/ 6488821 h 6578438"/>
                <a:gd name="connsiteX105" fmla="*/ 1298282 w 5890489"/>
                <a:gd name="connsiteY105" fmla="*/ 6243932 h 6578438"/>
                <a:gd name="connsiteX106" fmla="*/ 1237999 w 5890489"/>
                <a:gd name="connsiteY106" fmla="*/ 6181671 h 6578438"/>
                <a:gd name="connsiteX107" fmla="*/ 1179967 w 5890489"/>
                <a:gd name="connsiteY107" fmla="*/ 6117862 h 6578438"/>
                <a:gd name="connsiteX108" fmla="*/ 1121936 w 5890489"/>
                <a:gd name="connsiteY108" fmla="*/ 6054569 h 6578438"/>
                <a:gd name="connsiteX109" fmla="*/ 1065628 w 5890489"/>
                <a:gd name="connsiteY109" fmla="*/ 5990243 h 6578438"/>
                <a:gd name="connsiteX110" fmla="*/ 954335 w 5890489"/>
                <a:gd name="connsiteY110" fmla="*/ 5861460 h 6578438"/>
                <a:gd name="connsiteX111" fmla="*/ 898953 w 5890489"/>
                <a:gd name="connsiteY111" fmla="*/ 5797393 h 6578438"/>
                <a:gd name="connsiteX112" fmla="*/ 842908 w 5890489"/>
                <a:gd name="connsiteY112" fmla="*/ 5733582 h 6578438"/>
                <a:gd name="connsiteX113" fmla="*/ 622442 w 5890489"/>
                <a:gd name="connsiteY113" fmla="*/ 5471884 h 6578438"/>
                <a:gd name="connsiteX114" fmla="*/ 425559 w 5890489"/>
                <a:gd name="connsiteY114" fmla="*/ 5190036 h 6578438"/>
                <a:gd name="connsiteX115" fmla="*/ 123877 w 5890489"/>
                <a:gd name="connsiteY115" fmla="*/ 4564210 h 6578438"/>
                <a:gd name="connsiteX116" fmla="*/ 130 w 5890489"/>
                <a:gd name="connsiteY116" fmla="*/ 3865530 h 6578438"/>
                <a:gd name="connsiteX117" fmla="*/ 30602 w 5890489"/>
                <a:gd name="connsiteY117" fmla="*/ 3505793 h 6578438"/>
                <a:gd name="connsiteX118" fmla="*/ 126924 w 5890489"/>
                <a:gd name="connsiteY118" fmla="*/ 3157164 h 6578438"/>
                <a:gd name="connsiteX119" fmla="*/ 334803 w 5890489"/>
                <a:gd name="connsiteY119" fmla="*/ 2560530 h 6578438"/>
                <a:gd name="connsiteX120" fmla="*/ 381176 w 5890489"/>
                <a:gd name="connsiteY120" fmla="*/ 2409144 h 6578438"/>
                <a:gd name="connsiteX121" fmla="*/ 425825 w 5890489"/>
                <a:gd name="connsiteY121" fmla="*/ 2255819 h 6578438"/>
                <a:gd name="connsiteX122" fmla="*/ 470210 w 5890489"/>
                <a:gd name="connsiteY122" fmla="*/ 2099523 h 6578438"/>
                <a:gd name="connsiteX123" fmla="*/ 492998 w 5890489"/>
                <a:gd name="connsiteY123" fmla="*/ 2020213 h 6578438"/>
                <a:gd name="connsiteX124" fmla="*/ 517509 w 5890489"/>
                <a:gd name="connsiteY124" fmla="*/ 1939224 h 6578438"/>
                <a:gd name="connsiteX125" fmla="*/ 544007 w 5890489"/>
                <a:gd name="connsiteY125" fmla="*/ 1857201 h 6578438"/>
                <a:gd name="connsiteX126" fmla="*/ 573288 w 5890489"/>
                <a:gd name="connsiteY126" fmla="*/ 1774274 h 6578438"/>
                <a:gd name="connsiteX127" fmla="*/ 606146 w 5890489"/>
                <a:gd name="connsiteY127" fmla="*/ 1690832 h 6578438"/>
                <a:gd name="connsiteX128" fmla="*/ 644569 w 5890489"/>
                <a:gd name="connsiteY128" fmla="*/ 1607775 h 6578438"/>
                <a:gd name="connsiteX129" fmla="*/ 837874 w 5890489"/>
                <a:gd name="connsiteY129" fmla="*/ 1297638 h 6578438"/>
                <a:gd name="connsiteX130" fmla="*/ 1069602 w 5890489"/>
                <a:gd name="connsiteY130" fmla="*/ 1032194 h 6578438"/>
                <a:gd name="connsiteX131" fmla="*/ 1130548 w 5890489"/>
                <a:gd name="connsiteY131" fmla="*/ 970839 h 6578438"/>
                <a:gd name="connsiteX132" fmla="*/ 1192024 w 5890489"/>
                <a:gd name="connsiteY132" fmla="*/ 910129 h 6578438"/>
                <a:gd name="connsiteX133" fmla="*/ 1255356 w 5890489"/>
                <a:gd name="connsiteY133" fmla="*/ 850841 h 6578438"/>
                <a:gd name="connsiteX134" fmla="*/ 1319614 w 5890489"/>
                <a:gd name="connsiteY134" fmla="*/ 792068 h 6578438"/>
                <a:gd name="connsiteX135" fmla="*/ 1385728 w 5890489"/>
                <a:gd name="connsiteY135" fmla="*/ 734975 h 6578438"/>
                <a:gd name="connsiteX136" fmla="*/ 1452768 w 5890489"/>
                <a:gd name="connsiteY136" fmla="*/ 678528 h 6578438"/>
                <a:gd name="connsiteX137" fmla="*/ 1469594 w 5890489"/>
                <a:gd name="connsiteY137" fmla="*/ 664449 h 6578438"/>
                <a:gd name="connsiteX138" fmla="*/ 1487083 w 5890489"/>
                <a:gd name="connsiteY138" fmla="*/ 651015 h 6578438"/>
                <a:gd name="connsiteX139" fmla="*/ 1522193 w 5890489"/>
                <a:gd name="connsiteY139" fmla="*/ 624277 h 6578438"/>
                <a:gd name="connsiteX140" fmla="*/ 1592415 w 5890489"/>
                <a:gd name="connsiteY140" fmla="*/ 570671 h 6578438"/>
                <a:gd name="connsiteX141" fmla="*/ 1738287 w 5890489"/>
                <a:gd name="connsiteY141" fmla="*/ 469402 h 6578438"/>
                <a:gd name="connsiteX142" fmla="*/ 1890918 w 5890489"/>
                <a:gd name="connsiteY142" fmla="*/ 376530 h 6578438"/>
                <a:gd name="connsiteX143" fmla="*/ 2555363 w 5890489"/>
                <a:gd name="connsiteY143" fmla="*/ 105274 h 6578438"/>
                <a:gd name="connsiteX144" fmla="*/ 3259291 w 5890489"/>
                <a:gd name="connsiteY144" fmla="*/ 3229 h 6578438"/>
                <a:gd name="connsiteX145" fmla="*/ 3347265 w 5890489"/>
                <a:gd name="connsiteY145" fmla="*/ 903 h 6578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Lst>
              <a:rect l="l" t="t" r="r" b="b"/>
              <a:pathLst>
                <a:path w="5890489" h="6578438">
                  <a:moveTo>
                    <a:pt x="3391253" y="0"/>
                  </a:moveTo>
                  <a:lnTo>
                    <a:pt x="3434974" y="646"/>
                  </a:lnTo>
                  <a:lnTo>
                    <a:pt x="3522419" y="2712"/>
                  </a:lnTo>
                  <a:cubicBezTo>
                    <a:pt x="3551567" y="3488"/>
                    <a:pt x="3580451" y="3746"/>
                    <a:pt x="3610261" y="6458"/>
                  </a:cubicBezTo>
                  <a:cubicBezTo>
                    <a:pt x="3669353" y="10850"/>
                    <a:pt x="3728179" y="14337"/>
                    <a:pt x="3786872" y="20667"/>
                  </a:cubicBezTo>
                  <a:lnTo>
                    <a:pt x="3962291" y="43530"/>
                  </a:lnTo>
                  <a:lnTo>
                    <a:pt x="4135855" y="75176"/>
                  </a:lnTo>
                  <a:cubicBezTo>
                    <a:pt x="4193224" y="87836"/>
                    <a:pt x="4250328" y="101398"/>
                    <a:pt x="4307299" y="114315"/>
                  </a:cubicBezTo>
                  <a:cubicBezTo>
                    <a:pt x="4364139" y="128394"/>
                    <a:pt x="4420050" y="145575"/>
                    <a:pt x="4476358" y="160816"/>
                  </a:cubicBezTo>
                  <a:cubicBezTo>
                    <a:pt x="4504580" y="167921"/>
                    <a:pt x="4532138" y="177995"/>
                    <a:pt x="4559829" y="186779"/>
                  </a:cubicBezTo>
                  <a:lnTo>
                    <a:pt x="4642901" y="213648"/>
                  </a:lnTo>
                  <a:cubicBezTo>
                    <a:pt x="4863234" y="288307"/>
                    <a:pt x="5076414" y="379371"/>
                    <a:pt x="5280847" y="485936"/>
                  </a:cubicBezTo>
                  <a:cubicBezTo>
                    <a:pt x="5485018" y="592631"/>
                    <a:pt x="5681768" y="713145"/>
                    <a:pt x="5865400" y="851099"/>
                  </a:cubicBezTo>
                  <a:lnTo>
                    <a:pt x="5890489" y="870950"/>
                  </a:lnTo>
                  <a:lnTo>
                    <a:pt x="5890489" y="1321814"/>
                  </a:lnTo>
                  <a:lnTo>
                    <a:pt x="5887395" y="1318952"/>
                  </a:lnTo>
                  <a:lnTo>
                    <a:pt x="5830291" y="1265992"/>
                  </a:lnTo>
                  <a:lnTo>
                    <a:pt x="5815981" y="1252687"/>
                  </a:lnTo>
                  <a:lnTo>
                    <a:pt x="5801142" y="1240158"/>
                  </a:lnTo>
                  <a:lnTo>
                    <a:pt x="5771464" y="1214969"/>
                  </a:lnTo>
                  <a:cubicBezTo>
                    <a:pt x="5731849" y="1181385"/>
                    <a:pt x="5692897" y="1146896"/>
                    <a:pt x="5651030" y="1115767"/>
                  </a:cubicBezTo>
                  <a:cubicBezTo>
                    <a:pt x="5487534" y="986985"/>
                    <a:pt x="5311321" y="872542"/>
                    <a:pt x="5123183" y="780443"/>
                  </a:cubicBezTo>
                  <a:cubicBezTo>
                    <a:pt x="4935309" y="688087"/>
                    <a:pt x="4737102" y="616398"/>
                    <a:pt x="4533860" y="567701"/>
                  </a:cubicBezTo>
                  <a:lnTo>
                    <a:pt x="4457281" y="550780"/>
                  </a:lnTo>
                  <a:cubicBezTo>
                    <a:pt x="4431709" y="545484"/>
                    <a:pt x="4406536" y="538896"/>
                    <a:pt x="4380568" y="535279"/>
                  </a:cubicBezTo>
                  <a:lnTo>
                    <a:pt x="4303325" y="522879"/>
                  </a:lnTo>
                  <a:lnTo>
                    <a:pt x="4264769" y="516679"/>
                  </a:lnTo>
                  <a:cubicBezTo>
                    <a:pt x="4251918" y="514612"/>
                    <a:pt x="4239067" y="512415"/>
                    <a:pt x="4226082" y="511253"/>
                  </a:cubicBezTo>
                  <a:cubicBezTo>
                    <a:pt x="4174145" y="505829"/>
                    <a:pt x="4122606" y="499498"/>
                    <a:pt x="4070934" y="494848"/>
                  </a:cubicBezTo>
                  <a:lnTo>
                    <a:pt x="3915521" y="486065"/>
                  </a:lnTo>
                  <a:lnTo>
                    <a:pt x="3760241" y="484257"/>
                  </a:lnTo>
                  <a:cubicBezTo>
                    <a:pt x="3734405" y="483869"/>
                    <a:pt x="3708571" y="485936"/>
                    <a:pt x="3682734" y="486581"/>
                  </a:cubicBezTo>
                  <a:lnTo>
                    <a:pt x="3605491" y="488907"/>
                  </a:lnTo>
                  <a:cubicBezTo>
                    <a:pt x="3579921" y="489165"/>
                    <a:pt x="3553555" y="491490"/>
                    <a:pt x="3527454" y="493169"/>
                  </a:cubicBezTo>
                  <a:lnTo>
                    <a:pt x="3449151" y="498336"/>
                  </a:lnTo>
                  <a:lnTo>
                    <a:pt x="3410067" y="500532"/>
                  </a:lnTo>
                  <a:lnTo>
                    <a:pt x="3371246" y="504279"/>
                  </a:lnTo>
                  <a:cubicBezTo>
                    <a:pt x="3345410" y="506862"/>
                    <a:pt x="3319575" y="509315"/>
                    <a:pt x="3293739" y="511512"/>
                  </a:cubicBezTo>
                  <a:cubicBezTo>
                    <a:pt x="3087450" y="531662"/>
                    <a:pt x="2885531" y="563180"/>
                    <a:pt x="2689445" y="610198"/>
                  </a:cubicBezTo>
                  <a:cubicBezTo>
                    <a:pt x="2493357" y="657344"/>
                    <a:pt x="2302303" y="719088"/>
                    <a:pt x="2117875" y="800335"/>
                  </a:cubicBezTo>
                  <a:cubicBezTo>
                    <a:pt x="2072298" y="821648"/>
                    <a:pt x="2026854" y="843606"/>
                    <a:pt x="1981276" y="865566"/>
                  </a:cubicBezTo>
                  <a:cubicBezTo>
                    <a:pt x="1937025" y="889978"/>
                    <a:pt x="1891978" y="913229"/>
                    <a:pt x="1847991" y="938676"/>
                  </a:cubicBezTo>
                  <a:lnTo>
                    <a:pt x="1783069" y="978718"/>
                  </a:lnTo>
                  <a:lnTo>
                    <a:pt x="1750609" y="998869"/>
                  </a:lnTo>
                  <a:lnTo>
                    <a:pt x="1734312" y="1008945"/>
                  </a:lnTo>
                  <a:lnTo>
                    <a:pt x="1718547" y="1019924"/>
                  </a:lnTo>
                  <a:lnTo>
                    <a:pt x="1655481" y="1063582"/>
                  </a:lnTo>
                  <a:cubicBezTo>
                    <a:pt x="1634414" y="1078178"/>
                    <a:pt x="1612950" y="1092259"/>
                    <a:pt x="1593077" y="1108664"/>
                  </a:cubicBezTo>
                  <a:lnTo>
                    <a:pt x="1532263" y="1156197"/>
                  </a:lnTo>
                  <a:cubicBezTo>
                    <a:pt x="1511992" y="1172085"/>
                    <a:pt x="1491587" y="1187844"/>
                    <a:pt x="1472509" y="1205152"/>
                  </a:cubicBezTo>
                  <a:lnTo>
                    <a:pt x="1414212" y="1256175"/>
                  </a:lnTo>
                  <a:cubicBezTo>
                    <a:pt x="1395001" y="1273354"/>
                    <a:pt x="1375127" y="1290147"/>
                    <a:pt x="1357242" y="1308359"/>
                  </a:cubicBezTo>
                  <a:cubicBezTo>
                    <a:pt x="1283178" y="1379532"/>
                    <a:pt x="1212163" y="1452513"/>
                    <a:pt x="1153072" y="1529498"/>
                  </a:cubicBezTo>
                  <a:cubicBezTo>
                    <a:pt x="1090933" y="1605578"/>
                    <a:pt x="1043501" y="1685794"/>
                    <a:pt x="1002694" y="1770658"/>
                  </a:cubicBezTo>
                  <a:lnTo>
                    <a:pt x="974076" y="1835371"/>
                  </a:lnTo>
                  <a:lnTo>
                    <a:pt x="949564" y="1903573"/>
                  </a:lnTo>
                  <a:cubicBezTo>
                    <a:pt x="940820" y="1925661"/>
                    <a:pt x="934593" y="1950719"/>
                    <a:pt x="927173" y="1974229"/>
                  </a:cubicBezTo>
                  <a:cubicBezTo>
                    <a:pt x="920019" y="1998254"/>
                    <a:pt x="912468" y="2021504"/>
                    <a:pt x="906107" y="2046952"/>
                  </a:cubicBezTo>
                  <a:cubicBezTo>
                    <a:pt x="853906" y="2245614"/>
                    <a:pt x="809918" y="2463136"/>
                    <a:pt x="751092" y="2676266"/>
                  </a:cubicBezTo>
                  <a:cubicBezTo>
                    <a:pt x="693458" y="2889912"/>
                    <a:pt x="624166" y="3100976"/>
                    <a:pt x="547189" y="3308422"/>
                  </a:cubicBezTo>
                  <a:cubicBezTo>
                    <a:pt x="479617" y="3487580"/>
                    <a:pt x="444109" y="3675523"/>
                    <a:pt x="441195" y="3866306"/>
                  </a:cubicBezTo>
                  <a:cubicBezTo>
                    <a:pt x="438014" y="4057089"/>
                    <a:pt x="469282" y="4250456"/>
                    <a:pt x="527182" y="4439174"/>
                  </a:cubicBezTo>
                  <a:cubicBezTo>
                    <a:pt x="584815" y="4628278"/>
                    <a:pt x="671067" y="4811828"/>
                    <a:pt x="775073" y="4987240"/>
                  </a:cubicBezTo>
                  <a:cubicBezTo>
                    <a:pt x="827009" y="5075075"/>
                    <a:pt x="884246" y="5160327"/>
                    <a:pt x="943206" y="5244933"/>
                  </a:cubicBezTo>
                  <a:cubicBezTo>
                    <a:pt x="1002296" y="5329411"/>
                    <a:pt x="1064964" y="5412337"/>
                    <a:pt x="1133728" y="5490356"/>
                  </a:cubicBezTo>
                  <a:cubicBezTo>
                    <a:pt x="1203949" y="5567728"/>
                    <a:pt x="1279337" y="5642259"/>
                    <a:pt x="1359626" y="5709815"/>
                  </a:cubicBezTo>
                  <a:cubicBezTo>
                    <a:pt x="1398711" y="5744949"/>
                    <a:pt x="1439916" y="5777241"/>
                    <a:pt x="1481254" y="5809146"/>
                  </a:cubicBezTo>
                  <a:cubicBezTo>
                    <a:pt x="1501922" y="5825163"/>
                    <a:pt x="1522325" y="5841309"/>
                    <a:pt x="1543260" y="5856940"/>
                  </a:cubicBezTo>
                  <a:cubicBezTo>
                    <a:pt x="1564591" y="5871923"/>
                    <a:pt x="1585921" y="5886777"/>
                    <a:pt x="1607518" y="5901374"/>
                  </a:cubicBezTo>
                  <a:cubicBezTo>
                    <a:pt x="1778565" y="6019693"/>
                    <a:pt x="1961271" y="6115924"/>
                    <a:pt x="2145566" y="6193814"/>
                  </a:cubicBezTo>
                  <a:lnTo>
                    <a:pt x="2214991" y="6221844"/>
                  </a:lnTo>
                  <a:lnTo>
                    <a:pt x="2249307" y="6236182"/>
                  </a:lnTo>
                  <a:cubicBezTo>
                    <a:pt x="2260702" y="6241089"/>
                    <a:pt x="2272625" y="6244577"/>
                    <a:pt x="2284285" y="6248711"/>
                  </a:cubicBezTo>
                  <a:lnTo>
                    <a:pt x="2354241" y="6273124"/>
                  </a:lnTo>
                  <a:cubicBezTo>
                    <a:pt x="2360070" y="6275190"/>
                    <a:pt x="2365899" y="6277128"/>
                    <a:pt x="2371597" y="6279324"/>
                  </a:cubicBezTo>
                  <a:cubicBezTo>
                    <a:pt x="2377161" y="6281778"/>
                    <a:pt x="2382329" y="6285007"/>
                    <a:pt x="2387894" y="6287719"/>
                  </a:cubicBezTo>
                  <a:cubicBezTo>
                    <a:pt x="2398757" y="6293274"/>
                    <a:pt x="2410153" y="6297666"/>
                    <a:pt x="2421414" y="6302186"/>
                  </a:cubicBezTo>
                  <a:lnTo>
                    <a:pt x="2489117" y="6329441"/>
                  </a:lnTo>
                  <a:lnTo>
                    <a:pt x="2522902" y="6343134"/>
                  </a:lnTo>
                  <a:cubicBezTo>
                    <a:pt x="2534165" y="6347654"/>
                    <a:pt x="2545294" y="6352563"/>
                    <a:pt x="2556953" y="6356051"/>
                  </a:cubicBezTo>
                  <a:lnTo>
                    <a:pt x="2695009" y="6401905"/>
                  </a:lnTo>
                  <a:cubicBezTo>
                    <a:pt x="2880895" y="6457190"/>
                    <a:pt x="3073141" y="6489095"/>
                    <a:pt x="3268035" y="6501238"/>
                  </a:cubicBezTo>
                  <a:cubicBezTo>
                    <a:pt x="3292413" y="6502659"/>
                    <a:pt x="3316527" y="6505629"/>
                    <a:pt x="3341038" y="6506145"/>
                  </a:cubicBezTo>
                  <a:lnTo>
                    <a:pt x="3414703" y="6507050"/>
                  </a:lnTo>
                  <a:lnTo>
                    <a:pt x="3488237" y="6508212"/>
                  </a:lnTo>
                  <a:cubicBezTo>
                    <a:pt x="3500690" y="6508729"/>
                    <a:pt x="3512483" y="6508471"/>
                    <a:pt x="3524142" y="6507955"/>
                  </a:cubicBezTo>
                  <a:lnTo>
                    <a:pt x="3559252" y="6506921"/>
                  </a:lnTo>
                  <a:cubicBezTo>
                    <a:pt x="3582835" y="6506792"/>
                    <a:pt x="3605889" y="6504467"/>
                    <a:pt x="3629207" y="6503045"/>
                  </a:cubicBezTo>
                  <a:cubicBezTo>
                    <a:pt x="3652526" y="6502012"/>
                    <a:pt x="3675579" y="6499171"/>
                    <a:pt x="3698633" y="6496845"/>
                  </a:cubicBezTo>
                  <a:cubicBezTo>
                    <a:pt x="3710160" y="6495683"/>
                    <a:pt x="3721819" y="6494907"/>
                    <a:pt x="3733213" y="6493357"/>
                  </a:cubicBezTo>
                  <a:lnTo>
                    <a:pt x="3767529" y="6488707"/>
                  </a:lnTo>
                  <a:lnTo>
                    <a:pt x="3801845" y="6484057"/>
                  </a:lnTo>
                  <a:lnTo>
                    <a:pt x="3835895" y="6478116"/>
                  </a:lnTo>
                  <a:cubicBezTo>
                    <a:pt x="4017673" y="6446727"/>
                    <a:pt x="4194152" y="6390281"/>
                    <a:pt x="4364801" y="6308517"/>
                  </a:cubicBezTo>
                  <a:cubicBezTo>
                    <a:pt x="4535583" y="6227139"/>
                    <a:pt x="4700138" y="6120962"/>
                    <a:pt x="4861379" y="6000576"/>
                  </a:cubicBezTo>
                  <a:cubicBezTo>
                    <a:pt x="5022621" y="5879931"/>
                    <a:pt x="5180684" y="5745337"/>
                    <a:pt x="5341263" y="5605834"/>
                  </a:cubicBezTo>
                  <a:lnTo>
                    <a:pt x="5587301" y="5390379"/>
                  </a:lnTo>
                  <a:cubicBezTo>
                    <a:pt x="5674216" y="5315718"/>
                    <a:pt x="5761527" y="5244416"/>
                    <a:pt x="5849105" y="5176344"/>
                  </a:cubicBezTo>
                  <a:lnTo>
                    <a:pt x="5890489" y="5145260"/>
                  </a:lnTo>
                  <a:lnTo>
                    <a:pt x="5890489" y="5995323"/>
                  </a:lnTo>
                  <a:lnTo>
                    <a:pt x="5811477" y="6077819"/>
                  </a:lnTo>
                  <a:cubicBezTo>
                    <a:pt x="5654739" y="6238377"/>
                    <a:pt x="5487138" y="6396093"/>
                    <a:pt x="5301384" y="6542958"/>
                  </a:cubicBezTo>
                  <a:lnTo>
                    <a:pt x="5252008" y="6578438"/>
                  </a:lnTo>
                  <a:lnTo>
                    <a:pt x="1653730" y="6578438"/>
                  </a:lnTo>
                  <a:lnTo>
                    <a:pt x="1549768" y="6488821"/>
                  </a:lnTo>
                  <a:cubicBezTo>
                    <a:pt x="1461976" y="6409495"/>
                    <a:pt x="1378573" y="6327182"/>
                    <a:pt x="1298282" y="6243932"/>
                  </a:cubicBezTo>
                  <a:cubicBezTo>
                    <a:pt x="1278277" y="6223006"/>
                    <a:pt x="1258138" y="6202210"/>
                    <a:pt x="1237999" y="6181671"/>
                  </a:cubicBezTo>
                  <a:lnTo>
                    <a:pt x="1179967" y="6117862"/>
                  </a:lnTo>
                  <a:lnTo>
                    <a:pt x="1121936" y="6054569"/>
                  </a:lnTo>
                  <a:cubicBezTo>
                    <a:pt x="1102328" y="6033644"/>
                    <a:pt x="1084573" y="6011427"/>
                    <a:pt x="1065628" y="5990243"/>
                  </a:cubicBezTo>
                  <a:cubicBezTo>
                    <a:pt x="1028662" y="5947099"/>
                    <a:pt x="990239" y="5904991"/>
                    <a:pt x="954335" y="5861460"/>
                  </a:cubicBezTo>
                  <a:cubicBezTo>
                    <a:pt x="936050" y="5840018"/>
                    <a:pt x="917634" y="5818446"/>
                    <a:pt x="898953" y="5797393"/>
                  </a:cubicBezTo>
                  <a:cubicBezTo>
                    <a:pt x="880404" y="5776208"/>
                    <a:pt x="861325" y="5755412"/>
                    <a:pt x="842908" y="5733582"/>
                  </a:cubicBezTo>
                  <a:cubicBezTo>
                    <a:pt x="767919" y="5647942"/>
                    <a:pt x="693061" y="5561786"/>
                    <a:pt x="622442" y="5471884"/>
                  </a:cubicBezTo>
                  <a:cubicBezTo>
                    <a:pt x="551559" y="5382112"/>
                    <a:pt x="486639" y="5287430"/>
                    <a:pt x="425559" y="5190036"/>
                  </a:cubicBezTo>
                  <a:cubicBezTo>
                    <a:pt x="303668" y="4994990"/>
                    <a:pt x="200193" y="4786123"/>
                    <a:pt x="123877" y="4564210"/>
                  </a:cubicBezTo>
                  <a:cubicBezTo>
                    <a:pt x="47694" y="4342555"/>
                    <a:pt x="2249" y="4106045"/>
                    <a:pt x="130" y="3865530"/>
                  </a:cubicBezTo>
                  <a:cubicBezTo>
                    <a:pt x="-1328" y="3745403"/>
                    <a:pt x="9537" y="3624629"/>
                    <a:pt x="30602" y="3505793"/>
                  </a:cubicBezTo>
                  <a:cubicBezTo>
                    <a:pt x="51802" y="3386828"/>
                    <a:pt x="84659" y="3270059"/>
                    <a:pt x="126924" y="3157164"/>
                  </a:cubicBezTo>
                  <a:cubicBezTo>
                    <a:pt x="200457" y="2959276"/>
                    <a:pt x="271737" y="2761388"/>
                    <a:pt x="334803" y="2560530"/>
                  </a:cubicBezTo>
                  <a:lnTo>
                    <a:pt x="381176" y="2409144"/>
                  </a:lnTo>
                  <a:lnTo>
                    <a:pt x="425825" y="2255819"/>
                  </a:lnTo>
                  <a:lnTo>
                    <a:pt x="470210" y="2099523"/>
                  </a:lnTo>
                  <a:lnTo>
                    <a:pt x="492998" y="2020213"/>
                  </a:lnTo>
                  <a:lnTo>
                    <a:pt x="517509" y="1939224"/>
                  </a:lnTo>
                  <a:cubicBezTo>
                    <a:pt x="525061" y="1912485"/>
                    <a:pt x="534866" y="1884586"/>
                    <a:pt x="544007" y="1857201"/>
                  </a:cubicBezTo>
                  <a:cubicBezTo>
                    <a:pt x="553680" y="1829559"/>
                    <a:pt x="561496" y="1802304"/>
                    <a:pt x="573288" y="1774274"/>
                  </a:cubicBezTo>
                  <a:lnTo>
                    <a:pt x="606146" y="1690832"/>
                  </a:lnTo>
                  <a:cubicBezTo>
                    <a:pt x="618467" y="1663060"/>
                    <a:pt x="631716" y="1635417"/>
                    <a:pt x="644569" y="1607775"/>
                  </a:cubicBezTo>
                  <a:cubicBezTo>
                    <a:pt x="698625" y="1498368"/>
                    <a:pt x="763413" y="1391287"/>
                    <a:pt x="837874" y="1297638"/>
                  </a:cubicBezTo>
                  <a:cubicBezTo>
                    <a:pt x="910348" y="1201278"/>
                    <a:pt x="990107" y="1115897"/>
                    <a:pt x="1069602" y="1032194"/>
                  </a:cubicBezTo>
                  <a:cubicBezTo>
                    <a:pt x="1089079" y="1010624"/>
                    <a:pt x="1110012" y="990990"/>
                    <a:pt x="1130548" y="970839"/>
                  </a:cubicBezTo>
                  <a:lnTo>
                    <a:pt x="1192024" y="910129"/>
                  </a:lnTo>
                  <a:cubicBezTo>
                    <a:pt x="1212031" y="889462"/>
                    <a:pt x="1234024" y="870475"/>
                    <a:pt x="1255356" y="850841"/>
                  </a:cubicBezTo>
                  <a:lnTo>
                    <a:pt x="1319614" y="792068"/>
                  </a:lnTo>
                  <a:cubicBezTo>
                    <a:pt x="1340680" y="772176"/>
                    <a:pt x="1363469" y="753834"/>
                    <a:pt x="1385728" y="734975"/>
                  </a:cubicBezTo>
                  <a:lnTo>
                    <a:pt x="1452768" y="678528"/>
                  </a:lnTo>
                  <a:lnTo>
                    <a:pt x="1469594" y="664449"/>
                  </a:lnTo>
                  <a:lnTo>
                    <a:pt x="1487083" y="651015"/>
                  </a:lnTo>
                  <a:lnTo>
                    <a:pt x="1522193" y="624277"/>
                  </a:lnTo>
                  <a:lnTo>
                    <a:pt x="1592415" y="570671"/>
                  </a:lnTo>
                  <a:cubicBezTo>
                    <a:pt x="1640110" y="535925"/>
                    <a:pt x="1689531" y="503245"/>
                    <a:pt x="1738287" y="469402"/>
                  </a:cubicBezTo>
                  <a:cubicBezTo>
                    <a:pt x="1788634" y="438015"/>
                    <a:pt x="1839643" y="407013"/>
                    <a:pt x="1890918" y="376530"/>
                  </a:cubicBezTo>
                  <a:cubicBezTo>
                    <a:pt x="2098400" y="258209"/>
                    <a:pt x="2323503" y="166241"/>
                    <a:pt x="2555363" y="105274"/>
                  </a:cubicBezTo>
                  <a:cubicBezTo>
                    <a:pt x="2787223" y="44047"/>
                    <a:pt x="3024516" y="12013"/>
                    <a:pt x="3259291" y="3229"/>
                  </a:cubicBezTo>
                  <a:lnTo>
                    <a:pt x="3347265" y="903"/>
                  </a:ln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ACA5348F-9FF6-485F-898D-1BED7EC727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5999" y="52997"/>
              <a:ext cx="6093363" cy="6805004"/>
            </a:xfrm>
            <a:custGeom>
              <a:avLst/>
              <a:gdLst>
                <a:gd name="connsiteX0" fmla="*/ 3517682 w 5890491"/>
                <a:gd name="connsiteY0" fmla="*/ 0 h 6578439"/>
                <a:gd name="connsiteX1" fmla="*/ 5849513 w 5890491"/>
                <a:gd name="connsiteY1" fmla="*/ 841730 h 6578439"/>
                <a:gd name="connsiteX2" fmla="*/ 5890491 w 5890491"/>
                <a:gd name="connsiteY2" fmla="*/ 879061 h 6578439"/>
                <a:gd name="connsiteX3" fmla="*/ 5890491 w 5890491"/>
                <a:gd name="connsiteY3" fmla="*/ 2034114 h 6578439"/>
                <a:gd name="connsiteX4" fmla="*/ 5757065 w 5890491"/>
                <a:gd name="connsiteY4" fmla="*/ 1854938 h 6578439"/>
                <a:gd name="connsiteX5" fmla="*/ 5564060 w 5890491"/>
                <a:gd name="connsiteY5" fmla="*/ 1642182 h 6578439"/>
                <a:gd name="connsiteX6" fmla="*/ 3517551 w 5890491"/>
                <a:gd name="connsiteY6" fmla="*/ 790012 h 6578439"/>
                <a:gd name="connsiteX7" fmla="*/ 1611552 w 5890491"/>
                <a:gd name="connsiteY7" fmla="*/ 1543282 h 6578439"/>
                <a:gd name="connsiteX8" fmla="*/ 1340656 w 5890491"/>
                <a:gd name="connsiteY8" fmla="*/ 1897925 h 6578439"/>
                <a:gd name="connsiteX9" fmla="*/ 1201705 w 5890491"/>
                <a:gd name="connsiteY9" fmla="*/ 2361213 h 6578439"/>
                <a:gd name="connsiteX10" fmla="*/ 852705 w 5890491"/>
                <a:gd name="connsiteY10" fmla="*/ 3529176 h 6578439"/>
                <a:gd name="connsiteX11" fmla="*/ 863863 w 5890491"/>
                <a:gd name="connsiteY11" fmla="*/ 4437051 h 6578439"/>
                <a:gd name="connsiteX12" fmla="*/ 1413569 w 5890491"/>
                <a:gd name="connsiteY12" fmla="*/ 5357174 h 6578439"/>
                <a:gd name="connsiteX13" fmla="*/ 2339129 w 5890491"/>
                <a:gd name="connsiteY13" fmla="*/ 6143367 h 6578439"/>
                <a:gd name="connsiteX14" fmla="*/ 3439449 w 5890491"/>
                <a:gd name="connsiteY14" fmla="*/ 6420049 h 6578439"/>
                <a:gd name="connsiteX15" fmla="*/ 5251388 w 5890491"/>
                <a:gd name="connsiteY15" fmla="*/ 5349009 h 6578439"/>
                <a:gd name="connsiteX16" fmla="*/ 5657731 w 5890491"/>
                <a:gd name="connsiteY16" fmla="*/ 4959205 h 6578439"/>
                <a:gd name="connsiteX17" fmla="*/ 5836127 w 5890491"/>
                <a:gd name="connsiteY17" fmla="*/ 4792052 h 6578439"/>
                <a:gd name="connsiteX18" fmla="*/ 5890491 w 5890491"/>
                <a:gd name="connsiteY18" fmla="*/ 4738662 h 6578439"/>
                <a:gd name="connsiteX19" fmla="*/ 5890491 w 5890491"/>
                <a:gd name="connsiteY19" fmla="*/ 5821964 h 6578439"/>
                <a:gd name="connsiteX20" fmla="*/ 5802001 w 5890491"/>
                <a:gd name="connsiteY20" fmla="*/ 5907904 h 6578439"/>
                <a:gd name="connsiteX21" fmla="*/ 5294358 w 5890491"/>
                <a:gd name="connsiteY21" fmla="*/ 6397505 h 6578439"/>
                <a:gd name="connsiteX22" fmla="*/ 5077178 w 5890491"/>
                <a:gd name="connsiteY22" fmla="*/ 6578439 h 6578439"/>
                <a:gd name="connsiteX23" fmla="*/ 1567290 w 5890491"/>
                <a:gd name="connsiteY23" fmla="*/ 6578439 h 6578439"/>
                <a:gd name="connsiteX24" fmla="*/ 1508588 w 5890491"/>
                <a:gd name="connsiteY24" fmla="*/ 6535186 h 6578439"/>
                <a:gd name="connsiteX25" fmla="*/ 826498 w 5890491"/>
                <a:gd name="connsiteY25" fmla="*/ 5876034 h 6578439"/>
                <a:gd name="connsiteX26" fmla="*/ 122403 w 5890491"/>
                <a:gd name="connsiteY26" fmla="*/ 3255655 h 6578439"/>
                <a:gd name="connsiteX27" fmla="*/ 1061197 w 5890491"/>
                <a:gd name="connsiteY27" fmla="*/ 984650 h 6578439"/>
                <a:gd name="connsiteX28" fmla="*/ 3517682 w 5890491"/>
                <a:gd name="connsiteY28" fmla="*/ 0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890491" h="6578439">
                  <a:moveTo>
                    <a:pt x="3517682" y="0"/>
                  </a:moveTo>
                  <a:cubicBezTo>
                    <a:pt x="4402017" y="0"/>
                    <a:pt x="5213742" y="315483"/>
                    <a:pt x="5849513" y="841730"/>
                  </a:cubicBezTo>
                  <a:lnTo>
                    <a:pt x="5890491" y="879061"/>
                  </a:lnTo>
                  <a:lnTo>
                    <a:pt x="5890491" y="2034114"/>
                  </a:lnTo>
                  <a:lnTo>
                    <a:pt x="5757065" y="1854938"/>
                  </a:lnTo>
                  <a:cubicBezTo>
                    <a:pt x="5696443" y="1781264"/>
                    <a:pt x="5632076" y="1710299"/>
                    <a:pt x="5564060" y="1642182"/>
                  </a:cubicBezTo>
                  <a:cubicBezTo>
                    <a:pt x="5015393" y="1092636"/>
                    <a:pt x="4288592" y="790012"/>
                    <a:pt x="3517551" y="790012"/>
                  </a:cubicBezTo>
                  <a:cubicBezTo>
                    <a:pt x="2701750" y="790012"/>
                    <a:pt x="2131676" y="1015335"/>
                    <a:pt x="1611552" y="1543282"/>
                  </a:cubicBezTo>
                  <a:cubicBezTo>
                    <a:pt x="1435754" y="1721722"/>
                    <a:pt x="1375945" y="1822729"/>
                    <a:pt x="1340656" y="1897925"/>
                  </a:cubicBezTo>
                  <a:cubicBezTo>
                    <a:pt x="1289148" y="2007623"/>
                    <a:pt x="1252432" y="2155907"/>
                    <a:pt x="1201705" y="2361213"/>
                  </a:cubicBezTo>
                  <a:cubicBezTo>
                    <a:pt x="1133721" y="2635919"/>
                    <a:pt x="1040568" y="3012290"/>
                    <a:pt x="852705" y="3529176"/>
                  </a:cubicBezTo>
                  <a:cubicBezTo>
                    <a:pt x="749952" y="3811784"/>
                    <a:pt x="753584" y="4108747"/>
                    <a:pt x="863863" y="4437051"/>
                  </a:cubicBezTo>
                  <a:cubicBezTo>
                    <a:pt x="964800" y="4737438"/>
                    <a:pt x="1154869" y="5055603"/>
                    <a:pt x="1413569" y="5357174"/>
                  </a:cubicBezTo>
                  <a:cubicBezTo>
                    <a:pt x="1718326" y="5712343"/>
                    <a:pt x="2021008" y="5969404"/>
                    <a:pt x="2339129" y="6143367"/>
                  </a:cubicBezTo>
                  <a:cubicBezTo>
                    <a:pt x="2679565" y="6329577"/>
                    <a:pt x="3039591" y="6420049"/>
                    <a:pt x="3439449" y="6420049"/>
                  </a:cubicBezTo>
                  <a:cubicBezTo>
                    <a:pt x="4142246" y="6420049"/>
                    <a:pt x="4633828" y="5976251"/>
                    <a:pt x="5251388" y="5349009"/>
                  </a:cubicBezTo>
                  <a:cubicBezTo>
                    <a:pt x="5389949" y="5208364"/>
                    <a:pt x="5526047" y="5081677"/>
                    <a:pt x="5657731" y="4959205"/>
                  </a:cubicBezTo>
                  <a:cubicBezTo>
                    <a:pt x="5719520" y="4901722"/>
                    <a:pt x="5779200" y="4846206"/>
                    <a:pt x="5836127" y="4792052"/>
                  </a:cubicBezTo>
                  <a:lnTo>
                    <a:pt x="5890491" y="4738662"/>
                  </a:lnTo>
                  <a:lnTo>
                    <a:pt x="5890491" y="5821964"/>
                  </a:lnTo>
                  <a:lnTo>
                    <a:pt x="5802001" y="5907904"/>
                  </a:lnTo>
                  <a:cubicBezTo>
                    <a:pt x="5634962" y="6077456"/>
                    <a:pt x="5467509" y="6243625"/>
                    <a:pt x="5294358" y="6397505"/>
                  </a:cubicBezTo>
                  <a:lnTo>
                    <a:pt x="5077178" y="6578439"/>
                  </a:lnTo>
                  <a:lnTo>
                    <a:pt x="1567290" y="6578439"/>
                  </a:lnTo>
                  <a:lnTo>
                    <a:pt x="1508588" y="6535186"/>
                  </a:lnTo>
                  <a:cubicBezTo>
                    <a:pt x="1263991" y="6345442"/>
                    <a:pt x="1038054" y="6122666"/>
                    <a:pt x="826498" y="5876034"/>
                  </a:cubicBezTo>
                  <a:cubicBezTo>
                    <a:pt x="261613" y="5217713"/>
                    <a:pt x="-239182" y="4250314"/>
                    <a:pt x="122403" y="3255655"/>
                  </a:cubicBezTo>
                  <a:cubicBezTo>
                    <a:pt x="607497" y="1921629"/>
                    <a:pt x="393040" y="1662857"/>
                    <a:pt x="1061197" y="984650"/>
                  </a:cubicBezTo>
                  <a:cubicBezTo>
                    <a:pt x="1729484" y="306444"/>
                    <a:pt x="2498060" y="0"/>
                    <a:pt x="3517682"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33B89F41-1D91-447A-88C5-8A917809FE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0" y="52997"/>
              <a:ext cx="6093362" cy="6805004"/>
            </a:xfrm>
            <a:custGeom>
              <a:avLst/>
              <a:gdLst>
                <a:gd name="connsiteX0" fmla="*/ 5890490 w 5890490"/>
                <a:gd name="connsiteY0" fmla="*/ 5389037 h 6578439"/>
                <a:gd name="connsiteX1" fmla="*/ 5890490 w 5890490"/>
                <a:gd name="connsiteY1" fmla="*/ 5855587 h 6578439"/>
                <a:gd name="connsiteX2" fmla="*/ 5784593 w 5890490"/>
                <a:gd name="connsiteY2" fmla="*/ 5962054 h 6578439"/>
                <a:gd name="connsiteX3" fmla="*/ 5663414 w 5890490"/>
                <a:gd name="connsiteY3" fmla="*/ 6082564 h 6578439"/>
                <a:gd name="connsiteX4" fmla="*/ 5147099 w 5890490"/>
                <a:gd name="connsiteY4" fmla="*/ 6547726 h 6578439"/>
                <a:gd name="connsiteX5" fmla="*/ 5105015 w 5890490"/>
                <a:gd name="connsiteY5" fmla="*/ 6578439 h 6578439"/>
                <a:gd name="connsiteX6" fmla="*/ 4385601 w 5890490"/>
                <a:gd name="connsiteY6" fmla="*/ 6578439 h 6578439"/>
                <a:gd name="connsiteX7" fmla="*/ 4507252 w 5890490"/>
                <a:gd name="connsiteY7" fmla="*/ 6515968 h 6578439"/>
                <a:gd name="connsiteX8" fmla="*/ 4909330 w 5890490"/>
                <a:gd name="connsiteY8" fmla="*/ 6253453 h 6578439"/>
                <a:gd name="connsiteX9" fmla="*/ 5411374 w 5890490"/>
                <a:gd name="connsiteY9" fmla="*/ 5828544 h 6578439"/>
                <a:gd name="connsiteX10" fmla="*/ 5533570 w 5890490"/>
                <a:gd name="connsiteY10" fmla="*/ 5714534 h 6578439"/>
                <a:gd name="connsiteX11" fmla="*/ 5657425 w 5890490"/>
                <a:gd name="connsiteY11" fmla="*/ 5597650 h 6578439"/>
                <a:gd name="connsiteX12" fmla="*/ 3336813 w 5890490"/>
                <a:gd name="connsiteY12" fmla="*/ 499 h 6578439"/>
                <a:gd name="connsiteX13" fmla="*/ 3513674 w 5890490"/>
                <a:gd name="connsiteY13" fmla="*/ 1202 h 6578439"/>
                <a:gd name="connsiteX14" fmla="*/ 3602743 w 5890490"/>
                <a:gd name="connsiteY14" fmla="*/ 4827 h 6578439"/>
                <a:gd name="connsiteX15" fmla="*/ 3647213 w 5890490"/>
                <a:gd name="connsiteY15" fmla="*/ 6703 h 6578439"/>
                <a:gd name="connsiteX16" fmla="*/ 3691684 w 5890490"/>
                <a:gd name="connsiteY16" fmla="*/ 9453 h 6578439"/>
                <a:gd name="connsiteX17" fmla="*/ 3868927 w 5890490"/>
                <a:gd name="connsiteY17" fmla="*/ 27080 h 6578439"/>
                <a:gd name="connsiteX18" fmla="*/ 5200872 w 5890490"/>
                <a:gd name="connsiteY18" fmla="*/ 472240 h 6578439"/>
                <a:gd name="connsiteX19" fmla="*/ 5772711 w 5890490"/>
                <a:gd name="connsiteY19" fmla="*/ 866334 h 6578439"/>
                <a:gd name="connsiteX20" fmla="*/ 5890490 w 5890490"/>
                <a:gd name="connsiteY20" fmla="*/ 972426 h 6578439"/>
                <a:gd name="connsiteX21" fmla="*/ 5890490 w 5890490"/>
                <a:gd name="connsiteY21" fmla="*/ 1158576 h 6578439"/>
                <a:gd name="connsiteX22" fmla="*/ 5676045 w 5890490"/>
                <a:gd name="connsiteY22" fmla="*/ 986969 h 6578439"/>
                <a:gd name="connsiteX23" fmla="*/ 5103776 w 5890490"/>
                <a:gd name="connsiteY23" fmla="*/ 655879 h 6578439"/>
                <a:gd name="connsiteX24" fmla="*/ 4482465 w 5890490"/>
                <a:gd name="connsiteY24" fmla="*/ 440363 h 6578439"/>
                <a:gd name="connsiteX25" fmla="*/ 4402444 w 5890490"/>
                <a:gd name="connsiteY25" fmla="*/ 422111 h 6578439"/>
                <a:gd name="connsiteX26" fmla="*/ 4322423 w 5890490"/>
                <a:gd name="connsiteY26" fmla="*/ 404610 h 6578439"/>
                <a:gd name="connsiteX27" fmla="*/ 4241892 w 5890490"/>
                <a:gd name="connsiteY27" fmla="*/ 389858 h 6578439"/>
                <a:gd name="connsiteX28" fmla="*/ 4201627 w 5890490"/>
                <a:gd name="connsiteY28" fmla="*/ 382483 h 6578439"/>
                <a:gd name="connsiteX29" fmla="*/ 4161234 w 5890490"/>
                <a:gd name="connsiteY29" fmla="*/ 375857 h 6578439"/>
                <a:gd name="connsiteX30" fmla="*/ 3999280 w 5890490"/>
                <a:gd name="connsiteY30" fmla="*/ 353606 h 6578439"/>
                <a:gd name="connsiteX31" fmla="*/ 3836817 w 5890490"/>
                <a:gd name="connsiteY31" fmla="*/ 338480 h 6578439"/>
                <a:gd name="connsiteX32" fmla="*/ 3673972 w 5890490"/>
                <a:gd name="connsiteY32" fmla="*/ 330604 h 6578439"/>
                <a:gd name="connsiteX33" fmla="*/ 3511126 w 5890490"/>
                <a:gd name="connsiteY33" fmla="*/ 328978 h 6578439"/>
                <a:gd name="connsiteX34" fmla="*/ 3183142 w 5890490"/>
                <a:gd name="connsiteY34" fmla="*/ 342854 h 6578439"/>
                <a:gd name="connsiteX35" fmla="*/ 2541444 w 5890490"/>
                <a:gd name="connsiteY35" fmla="*/ 439988 h 6578439"/>
                <a:gd name="connsiteX36" fmla="*/ 1933895 w 5890490"/>
                <a:gd name="connsiteY36" fmla="*/ 650505 h 6578439"/>
                <a:gd name="connsiteX37" fmla="*/ 1378079 w 5890490"/>
                <a:gd name="connsiteY37" fmla="*/ 983905 h 6578439"/>
                <a:gd name="connsiteX38" fmla="*/ 1312967 w 5890490"/>
                <a:gd name="connsiteY38" fmla="*/ 1033660 h 6578439"/>
                <a:gd name="connsiteX39" fmla="*/ 1248364 w 5890490"/>
                <a:gd name="connsiteY39" fmla="*/ 1084413 h 6578439"/>
                <a:gd name="connsiteX40" fmla="*/ 1185163 w 5890490"/>
                <a:gd name="connsiteY40" fmla="*/ 1137168 h 6578439"/>
                <a:gd name="connsiteX41" fmla="*/ 1122852 w 5890490"/>
                <a:gd name="connsiteY41" fmla="*/ 1190922 h 6578439"/>
                <a:gd name="connsiteX42" fmla="*/ 892092 w 5890490"/>
                <a:gd name="connsiteY42" fmla="*/ 1421440 h 6578439"/>
                <a:gd name="connsiteX43" fmla="*/ 707202 w 5890490"/>
                <a:gd name="connsiteY43" fmla="*/ 1684212 h 6578439"/>
                <a:gd name="connsiteX44" fmla="*/ 670121 w 5890490"/>
                <a:gd name="connsiteY44" fmla="*/ 1756093 h 6578439"/>
                <a:gd name="connsiteX45" fmla="*/ 637630 w 5890490"/>
                <a:gd name="connsiteY45" fmla="*/ 1830724 h 6578439"/>
                <a:gd name="connsiteX46" fmla="*/ 607685 w 5890490"/>
                <a:gd name="connsiteY46" fmla="*/ 1907105 h 6578439"/>
                <a:gd name="connsiteX47" fmla="*/ 580034 w 5890490"/>
                <a:gd name="connsiteY47" fmla="*/ 1984986 h 6578439"/>
                <a:gd name="connsiteX48" fmla="*/ 481919 w 5890490"/>
                <a:gd name="connsiteY48" fmla="*/ 2304386 h 6578439"/>
                <a:gd name="connsiteX49" fmla="*/ 433881 w 5890490"/>
                <a:gd name="connsiteY49" fmla="*/ 2465399 h 6578439"/>
                <a:gd name="connsiteX50" fmla="*/ 384442 w 5890490"/>
                <a:gd name="connsiteY50" fmla="*/ 2626163 h 6578439"/>
                <a:gd name="connsiteX51" fmla="*/ 166039 w 5890490"/>
                <a:gd name="connsiteY51" fmla="*/ 3261338 h 6578439"/>
                <a:gd name="connsiteX52" fmla="*/ 56202 w 5890490"/>
                <a:gd name="connsiteY52" fmla="*/ 3910265 h 6578439"/>
                <a:gd name="connsiteX53" fmla="*/ 93664 w 5890490"/>
                <a:gd name="connsiteY53" fmla="*/ 4237292 h 6578439"/>
                <a:gd name="connsiteX54" fmla="*/ 111758 w 5890490"/>
                <a:gd name="connsiteY54" fmla="*/ 4317548 h 6578439"/>
                <a:gd name="connsiteX55" fmla="*/ 133038 w 5890490"/>
                <a:gd name="connsiteY55" fmla="*/ 4397054 h 6578439"/>
                <a:gd name="connsiteX56" fmla="*/ 157757 w 5890490"/>
                <a:gd name="connsiteY56" fmla="*/ 4475560 h 6578439"/>
                <a:gd name="connsiteX57" fmla="*/ 185153 w 5890490"/>
                <a:gd name="connsiteY57" fmla="*/ 4553066 h 6578439"/>
                <a:gd name="connsiteX58" fmla="*/ 493642 w 5890490"/>
                <a:gd name="connsiteY58" fmla="*/ 5132239 h 6578439"/>
                <a:gd name="connsiteX59" fmla="*/ 914391 w 5890490"/>
                <a:gd name="connsiteY59" fmla="*/ 5636528 h 6578439"/>
                <a:gd name="connsiteX60" fmla="*/ 1402034 w 5890490"/>
                <a:gd name="connsiteY60" fmla="*/ 6076188 h 6578439"/>
                <a:gd name="connsiteX61" fmla="*/ 1664397 w 5890490"/>
                <a:gd name="connsiteY61" fmla="*/ 6267079 h 6578439"/>
                <a:gd name="connsiteX62" fmla="*/ 1938992 w 5890490"/>
                <a:gd name="connsiteY62" fmla="*/ 6434343 h 6578439"/>
                <a:gd name="connsiteX63" fmla="*/ 2225931 w 5890490"/>
                <a:gd name="connsiteY63" fmla="*/ 6574322 h 6578439"/>
                <a:gd name="connsiteX64" fmla="*/ 2236328 w 5890490"/>
                <a:gd name="connsiteY64" fmla="*/ 6578439 h 6578439"/>
                <a:gd name="connsiteX65" fmla="*/ 1504665 w 5890490"/>
                <a:gd name="connsiteY65" fmla="*/ 6578439 h 6578439"/>
                <a:gd name="connsiteX66" fmla="*/ 1456827 w 5890490"/>
                <a:gd name="connsiteY66" fmla="*/ 6543476 h 6578439"/>
                <a:gd name="connsiteX67" fmla="*/ 1188475 w 5890490"/>
                <a:gd name="connsiteY67" fmla="*/ 6314083 h 6578439"/>
                <a:gd name="connsiteX68" fmla="*/ 721728 w 5890490"/>
                <a:gd name="connsiteY68" fmla="*/ 5798666 h 6578439"/>
                <a:gd name="connsiteX69" fmla="*/ 344175 w 5890490"/>
                <a:gd name="connsiteY69" fmla="*/ 5219495 h 6578439"/>
                <a:gd name="connsiteX70" fmla="*/ 87293 w 5890490"/>
                <a:gd name="connsiteY70" fmla="*/ 4583569 h 6578439"/>
                <a:gd name="connsiteX71" fmla="*/ 65886 w 5890490"/>
                <a:gd name="connsiteY71" fmla="*/ 4500813 h 6578439"/>
                <a:gd name="connsiteX72" fmla="*/ 47409 w 5890490"/>
                <a:gd name="connsiteY72" fmla="*/ 4417431 h 6578439"/>
                <a:gd name="connsiteX73" fmla="*/ 39000 w 5890490"/>
                <a:gd name="connsiteY73" fmla="*/ 4375677 h 6578439"/>
                <a:gd name="connsiteX74" fmla="*/ 31610 w 5890490"/>
                <a:gd name="connsiteY74" fmla="*/ 4333674 h 6578439"/>
                <a:gd name="connsiteX75" fmla="*/ 18868 w 5890490"/>
                <a:gd name="connsiteY75" fmla="*/ 4249417 h 6578439"/>
                <a:gd name="connsiteX76" fmla="*/ 646 w 5890490"/>
                <a:gd name="connsiteY76" fmla="*/ 3910265 h 6578439"/>
                <a:gd name="connsiteX77" fmla="*/ 130234 w 5890490"/>
                <a:gd name="connsiteY77" fmla="*/ 3248337 h 6578439"/>
                <a:gd name="connsiteX78" fmla="*/ 335383 w 5890490"/>
                <a:gd name="connsiteY78" fmla="*/ 2611911 h 6578439"/>
                <a:gd name="connsiteX79" fmla="*/ 487272 w 5890490"/>
                <a:gd name="connsiteY79" fmla="*/ 1958609 h 6578439"/>
                <a:gd name="connsiteX80" fmla="*/ 508550 w 5890490"/>
                <a:gd name="connsiteY80" fmla="*/ 1876227 h 6578439"/>
                <a:gd name="connsiteX81" fmla="*/ 531742 w 5890490"/>
                <a:gd name="connsiteY81" fmla="*/ 1793721 h 6578439"/>
                <a:gd name="connsiteX82" fmla="*/ 558245 w 5890490"/>
                <a:gd name="connsiteY82" fmla="*/ 1711465 h 6578439"/>
                <a:gd name="connsiteX83" fmla="*/ 590100 w 5890490"/>
                <a:gd name="connsiteY83" fmla="*/ 1630332 h 6578439"/>
                <a:gd name="connsiteX84" fmla="*/ 758680 w 5890490"/>
                <a:gd name="connsiteY84" fmla="*/ 1322433 h 6578439"/>
                <a:gd name="connsiteX85" fmla="*/ 976317 w 5890490"/>
                <a:gd name="connsiteY85" fmla="*/ 1049286 h 6578439"/>
                <a:gd name="connsiteX86" fmla="*/ 1035314 w 5890490"/>
                <a:gd name="connsiteY86" fmla="*/ 985406 h 6578439"/>
                <a:gd name="connsiteX87" fmla="*/ 1095329 w 5890490"/>
                <a:gd name="connsiteY87" fmla="*/ 922526 h 6578439"/>
                <a:gd name="connsiteX88" fmla="*/ 1157384 w 5890490"/>
                <a:gd name="connsiteY88" fmla="*/ 861271 h 6578439"/>
                <a:gd name="connsiteX89" fmla="*/ 1220841 w 5890490"/>
                <a:gd name="connsiteY89" fmla="*/ 801017 h 6578439"/>
                <a:gd name="connsiteX90" fmla="*/ 1286462 w 5890490"/>
                <a:gd name="connsiteY90" fmla="*/ 742886 h 6578439"/>
                <a:gd name="connsiteX91" fmla="*/ 1353233 w 5890490"/>
                <a:gd name="connsiteY91" fmla="*/ 685632 h 6578439"/>
                <a:gd name="connsiteX92" fmla="*/ 1369924 w 5890490"/>
                <a:gd name="connsiteY92" fmla="*/ 671256 h 6578439"/>
                <a:gd name="connsiteX93" fmla="*/ 1387380 w 5890490"/>
                <a:gd name="connsiteY93" fmla="*/ 657755 h 6578439"/>
                <a:gd name="connsiteX94" fmla="*/ 1422422 w 5890490"/>
                <a:gd name="connsiteY94" fmla="*/ 630877 h 6578439"/>
                <a:gd name="connsiteX95" fmla="*/ 1492759 w 5890490"/>
                <a:gd name="connsiteY95" fmla="*/ 577248 h 6578439"/>
                <a:gd name="connsiteX96" fmla="*/ 1528820 w 5890490"/>
                <a:gd name="connsiteY96" fmla="*/ 551496 h 6578439"/>
                <a:gd name="connsiteX97" fmla="*/ 1565390 w 5890490"/>
                <a:gd name="connsiteY97" fmla="*/ 526370 h 6578439"/>
                <a:gd name="connsiteX98" fmla="*/ 1639040 w 5890490"/>
                <a:gd name="connsiteY98" fmla="*/ 476490 h 6578439"/>
                <a:gd name="connsiteX99" fmla="*/ 1792075 w 5890490"/>
                <a:gd name="connsiteY99" fmla="*/ 384859 h 6578439"/>
                <a:gd name="connsiteX100" fmla="*/ 2455943 w 5890490"/>
                <a:gd name="connsiteY100" fmla="*/ 117836 h 6578439"/>
                <a:gd name="connsiteX101" fmla="*/ 3159952 w 5890490"/>
                <a:gd name="connsiteY101" fmla="*/ 7203 h 6578439"/>
                <a:gd name="connsiteX102" fmla="*/ 3336813 w 5890490"/>
                <a:gd name="connsiteY102" fmla="*/ 499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5890490" h="6578439">
                  <a:moveTo>
                    <a:pt x="5890490" y="5389037"/>
                  </a:moveTo>
                  <a:lnTo>
                    <a:pt x="5890490" y="5855587"/>
                  </a:lnTo>
                  <a:lnTo>
                    <a:pt x="5784593" y="5962054"/>
                  </a:lnTo>
                  <a:cubicBezTo>
                    <a:pt x="5744454" y="6002308"/>
                    <a:pt x="5704062" y="6042436"/>
                    <a:pt x="5663414" y="6082564"/>
                  </a:cubicBezTo>
                  <a:cubicBezTo>
                    <a:pt x="5500314" y="6242577"/>
                    <a:pt x="5330970" y="6400714"/>
                    <a:pt x="5147099" y="6547726"/>
                  </a:cubicBezTo>
                  <a:lnTo>
                    <a:pt x="5105015" y="6578439"/>
                  </a:lnTo>
                  <a:lnTo>
                    <a:pt x="4385601" y="6578439"/>
                  </a:lnTo>
                  <a:lnTo>
                    <a:pt x="4507252" y="6515968"/>
                  </a:lnTo>
                  <a:cubicBezTo>
                    <a:pt x="4645901" y="6439679"/>
                    <a:pt x="4779837" y="6350961"/>
                    <a:pt x="4909330" y="6253453"/>
                  </a:cubicBezTo>
                  <a:cubicBezTo>
                    <a:pt x="5082369" y="6123567"/>
                    <a:pt x="5248145" y="5979180"/>
                    <a:pt x="5411374" y="5828544"/>
                  </a:cubicBezTo>
                  <a:cubicBezTo>
                    <a:pt x="5452149" y="5790791"/>
                    <a:pt x="5492924" y="5752788"/>
                    <a:pt x="5533570" y="5714534"/>
                  </a:cubicBezTo>
                  <a:lnTo>
                    <a:pt x="5657425" y="5597650"/>
                  </a:lnTo>
                  <a:close/>
                  <a:moveTo>
                    <a:pt x="3336813" y="499"/>
                  </a:moveTo>
                  <a:cubicBezTo>
                    <a:pt x="3395682" y="-392"/>
                    <a:pt x="3454550" y="-48"/>
                    <a:pt x="3513674" y="1202"/>
                  </a:cubicBezTo>
                  <a:lnTo>
                    <a:pt x="3602743" y="4827"/>
                  </a:lnTo>
                  <a:lnTo>
                    <a:pt x="3647213" y="6703"/>
                  </a:lnTo>
                  <a:cubicBezTo>
                    <a:pt x="3661994" y="7327"/>
                    <a:pt x="3676903" y="7703"/>
                    <a:pt x="3691684" y="9453"/>
                  </a:cubicBezTo>
                  <a:lnTo>
                    <a:pt x="3868927" y="27080"/>
                  </a:lnTo>
                  <a:cubicBezTo>
                    <a:pt x="4340645" y="85584"/>
                    <a:pt x="4795160" y="243221"/>
                    <a:pt x="5200872" y="472240"/>
                  </a:cubicBezTo>
                  <a:cubicBezTo>
                    <a:pt x="5403855" y="587124"/>
                    <a:pt x="5594988" y="719447"/>
                    <a:pt x="5772711" y="866334"/>
                  </a:cubicBezTo>
                  <a:lnTo>
                    <a:pt x="5890490" y="972426"/>
                  </a:lnTo>
                  <a:lnTo>
                    <a:pt x="5890490" y="1158576"/>
                  </a:lnTo>
                  <a:lnTo>
                    <a:pt x="5676045" y="986969"/>
                  </a:lnTo>
                  <a:cubicBezTo>
                    <a:pt x="5496587" y="857740"/>
                    <a:pt x="5304275" y="746699"/>
                    <a:pt x="5103776" y="655879"/>
                  </a:cubicBezTo>
                  <a:cubicBezTo>
                    <a:pt x="4903214" y="564747"/>
                    <a:pt x="4695006" y="492492"/>
                    <a:pt x="4482465" y="440363"/>
                  </a:cubicBezTo>
                  <a:lnTo>
                    <a:pt x="4402444" y="422111"/>
                  </a:lnTo>
                  <a:cubicBezTo>
                    <a:pt x="4375813" y="416111"/>
                    <a:pt x="4349436" y="408859"/>
                    <a:pt x="4322423" y="404610"/>
                  </a:cubicBezTo>
                  <a:lnTo>
                    <a:pt x="4241892" y="389858"/>
                  </a:lnTo>
                  <a:lnTo>
                    <a:pt x="4201627" y="382483"/>
                  </a:lnTo>
                  <a:cubicBezTo>
                    <a:pt x="4188248" y="379983"/>
                    <a:pt x="4174869" y="377483"/>
                    <a:pt x="4161234" y="375857"/>
                  </a:cubicBezTo>
                  <a:cubicBezTo>
                    <a:pt x="4107208" y="368482"/>
                    <a:pt x="4053308" y="360482"/>
                    <a:pt x="3999280" y="353606"/>
                  </a:cubicBezTo>
                  <a:cubicBezTo>
                    <a:pt x="3944999" y="348855"/>
                    <a:pt x="3890844" y="343854"/>
                    <a:pt x="3836817" y="338480"/>
                  </a:cubicBezTo>
                  <a:lnTo>
                    <a:pt x="3673972" y="330604"/>
                  </a:lnTo>
                  <a:cubicBezTo>
                    <a:pt x="3619690" y="329104"/>
                    <a:pt x="3565281" y="329604"/>
                    <a:pt x="3511126" y="328978"/>
                  </a:cubicBezTo>
                  <a:cubicBezTo>
                    <a:pt x="3402054" y="330728"/>
                    <a:pt x="3291706" y="334604"/>
                    <a:pt x="3183142" y="342854"/>
                  </a:cubicBezTo>
                  <a:cubicBezTo>
                    <a:pt x="2965505" y="358855"/>
                    <a:pt x="2750670" y="389733"/>
                    <a:pt x="2541444" y="439988"/>
                  </a:cubicBezTo>
                  <a:cubicBezTo>
                    <a:pt x="2332216" y="490117"/>
                    <a:pt x="2128850" y="559997"/>
                    <a:pt x="1933895" y="650505"/>
                  </a:cubicBezTo>
                  <a:cubicBezTo>
                    <a:pt x="1738939" y="741261"/>
                    <a:pt x="1553540" y="854146"/>
                    <a:pt x="1378079" y="983905"/>
                  </a:cubicBezTo>
                  <a:lnTo>
                    <a:pt x="1312967" y="1033660"/>
                  </a:lnTo>
                  <a:cubicBezTo>
                    <a:pt x="1291178" y="1050286"/>
                    <a:pt x="1269006" y="1066412"/>
                    <a:pt x="1248364" y="1084413"/>
                  </a:cubicBezTo>
                  <a:lnTo>
                    <a:pt x="1185163" y="1137168"/>
                  </a:lnTo>
                  <a:cubicBezTo>
                    <a:pt x="1164138" y="1154794"/>
                    <a:pt x="1142603" y="1172046"/>
                    <a:pt x="1122852" y="1190922"/>
                  </a:cubicBezTo>
                  <a:cubicBezTo>
                    <a:pt x="1041557" y="1264303"/>
                    <a:pt x="961663" y="1339309"/>
                    <a:pt x="892092" y="1421440"/>
                  </a:cubicBezTo>
                  <a:cubicBezTo>
                    <a:pt x="819589" y="1501822"/>
                    <a:pt x="759827" y="1590329"/>
                    <a:pt x="707202" y="1684212"/>
                  </a:cubicBezTo>
                  <a:cubicBezTo>
                    <a:pt x="694715" y="1708089"/>
                    <a:pt x="682227" y="1731841"/>
                    <a:pt x="670121" y="1756093"/>
                  </a:cubicBezTo>
                  <a:lnTo>
                    <a:pt x="637630" y="1830724"/>
                  </a:lnTo>
                  <a:cubicBezTo>
                    <a:pt x="626161" y="1855350"/>
                    <a:pt x="617624" y="1881603"/>
                    <a:pt x="607685" y="1907105"/>
                  </a:cubicBezTo>
                  <a:cubicBezTo>
                    <a:pt x="598128" y="1932857"/>
                    <a:pt x="588317" y="1958483"/>
                    <a:pt x="580034" y="1984986"/>
                  </a:cubicBezTo>
                  <a:cubicBezTo>
                    <a:pt x="544611" y="2089620"/>
                    <a:pt x="513393" y="2197128"/>
                    <a:pt x="481919" y="2304386"/>
                  </a:cubicBezTo>
                  <a:lnTo>
                    <a:pt x="433881" y="2465399"/>
                  </a:lnTo>
                  <a:lnTo>
                    <a:pt x="384442" y="2626163"/>
                  </a:lnTo>
                  <a:cubicBezTo>
                    <a:pt x="317672" y="2839680"/>
                    <a:pt x="243129" y="3050946"/>
                    <a:pt x="166039" y="3261338"/>
                  </a:cubicBezTo>
                  <a:cubicBezTo>
                    <a:pt x="88822" y="3468979"/>
                    <a:pt x="50850" y="3690248"/>
                    <a:pt x="56202" y="3910265"/>
                  </a:cubicBezTo>
                  <a:cubicBezTo>
                    <a:pt x="58495" y="4020274"/>
                    <a:pt x="71493" y="4129783"/>
                    <a:pt x="93664" y="4237292"/>
                  </a:cubicBezTo>
                  <a:cubicBezTo>
                    <a:pt x="99143" y="4264168"/>
                    <a:pt x="104623" y="4291045"/>
                    <a:pt x="111758" y="4317548"/>
                  </a:cubicBezTo>
                  <a:cubicBezTo>
                    <a:pt x="118384" y="4344176"/>
                    <a:pt x="124627" y="4370802"/>
                    <a:pt x="133038" y="4397054"/>
                  </a:cubicBezTo>
                  <a:cubicBezTo>
                    <a:pt x="140810" y="4423307"/>
                    <a:pt x="148456" y="4449683"/>
                    <a:pt x="157757" y="4475560"/>
                  </a:cubicBezTo>
                  <a:cubicBezTo>
                    <a:pt x="166549" y="4501562"/>
                    <a:pt x="175087" y="4527564"/>
                    <a:pt x="185153" y="4553066"/>
                  </a:cubicBezTo>
                  <a:cubicBezTo>
                    <a:pt x="262371" y="4758458"/>
                    <a:pt x="368895" y="4951974"/>
                    <a:pt x="493642" y="5132239"/>
                  </a:cubicBezTo>
                  <a:cubicBezTo>
                    <a:pt x="618389" y="5312627"/>
                    <a:pt x="760846" y="5480391"/>
                    <a:pt x="914391" y="5636528"/>
                  </a:cubicBezTo>
                  <a:cubicBezTo>
                    <a:pt x="1069081" y="5793166"/>
                    <a:pt x="1231544" y="5941677"/>
                    <a:pt x="1402034" y="6076188"/>
                  </a:cubicBezTo>
                  <a:cubicBezTo>
                    <a:pt x="1487535" y="6143320"/>
                    <a:pt x="1574565" y="6207574"/>
                    <a:pt x="1664397" y="6267079"/>
                  </a:cubicBezTo>
                  <a:cubicBezTo>
                    <a:pt x="1753592" y="6327459"/>
                    <a:pt x="1845336" y="6383088"/>
                    <a:pt x="1938992" y="6434343"/>
                  </a:cubicBezTo>
                  <a:cubicBezTo>
                    <a:pt x="2032647" y="6485659"/>
                    <a:pt x="2128309" y="6532600"/>
                    <a:pt x="2225931" y="6574322"/>
                  </a:cubicBezTo>
                  <a:lnTo>
                    <a:pt x="2236328" y="6578439"/>
                  </a:lnTo>
                  <a:lnTo>
                    <a:pt x="1504665" y="6578439"/>
                  </a:lnTo>
                  <a:lnTo>
                    <a:pt x="1456827" y="6543476"/>
                  </a:lnTo>
                  <a:cubicBezTo>
                    <a:pt x="1363554" y="6470595"/>
                    <a:pt x="1273848" y="6394340"/>
                    <a:pt x="1188475" y="6314083"/>
                  </a:cubicBezTo>
                  <a:cubicBezTo>
                    <a:pt x="1017856" y="6153445"/>
                    <a:pt x="863803" y="5979931"/>
                    <a:pt x="721728" y="5798666"/>
                  </a:cubicBezTo>
                  <a:cubicBezTo>
                    <a:pt x="579397" y="5616027"/>
                    <a:pt x="452103" y="5422511"/>
                    <a:pt x="344175" y="5219495"/>
                  </a:cubicBezTo>
                  <a:cubicBezTo>
                    <a:pt x="236505" y="5016354"/>
                    <a:pt x="147946" y="4803586"/>
                    <a:pt x="87293" y="4583569"/>
                  </a:cubicBezTo>
                  <a:cubicBezTo>
                    <a:pt x="79138" y="4556193"/>
                    <a:pt x="72639" y="4528440"/>
                    <a:pt x="65886" y="4500813"/>
                  </a:cubicBezTo>
                  <a:cubicBezTo>
                    <a:pt x="58751" y="4473311"/>
                    <a:pt x="53144" y="4445308"/>
                    <a:pt x="47409" y="4417431"/>
                  </a:cubicBezTo>
                  <a:cubicBezTo>
                    <a:pt x="44733" y="4403430"/>
                    <a:pt x="41294" y="4389679"/>
                    <a:pt x="39000" y="4375677"/>
                  </a:cubicBezTo>
                  <a:lnTo>
                    <a:pt x="31610" y="4333674"/>
                  </a:lnTo>
                  <a:cubicBezTo>
                    <a:pt x="26258" y="4305797"/>
                    <a:pt x="22563" y="4277544"/>
                    <a:pt x="18868" y="4249417"/>
                  </a:cubicBezTo>
                  <a:cubicBezTo>
                    <a:pt x="4214" y="4136784"/>
                    <a:pt x="-2158" y="4023275"/>
                    <a:pt x="646" y="3910265"/>
                  </a:cubicBezTo>
                  <a:cubicBezTo>
                    <a:pt x="5997" y="3683872"/>
                    <a:pt x="50596" y="3459605"/>
                    <a:pt x="130234" y="3248337"/>
                  </a:cubicBezTo>
                  <a:cubicBezTo>
                    <a:pt x="207961" y="3039196"/>
                    <a:pt x="278044" y="2827179"/>
                    <a:pt x="335383" y="2611911"/>
                  </a:cubicBezTo>
                  <a:cubicBezTo>
                    <a:pt x="393743" y="2396644"/>
                    <a:pt x="435792" y="2178627"/>
                    <a:pt x="487272" y="1958609"/>
                  </a:cubicBezTo>
                  <a:cubicBezTo>
                    <a:pt x="493259" y="1931107"/>
                    <a:pt x="501287" y="1903730"/>
                    <a:pt x="508550" y="1876227"/>
                  </a:cubicBezTo>
                  <a:cubicBezTo>
                    <a:pt x="516195" y="1848725"/>
                    <a:pt x="522312" y="1820972"/>
                    <a:pt x="531742" y="1793721"/>
                  </a:cubicBezTo>
                  <a:lnTo>
                    <a:pt x="558245" y="1711465"/>
                  </a:lnTo>
                  <a:cubicBezTo>
                    <a:pt x="568439" y="1684337"/>
                    <a:pt x="579652" y="1657459"/>
                    <a:pt x="590100" y="1630332"/>
                  </a:cubicBezTo>
                  <a:cubicBezTo>
                    <a:pt x="635080" y="1523075"/>
                    <a:pt x="690637" y="1417566"/>
                    <a:pt x="758680" y="1322433"/>
                  </a:cubicBezTo>
                  <a:cubicBezTo>
                    <a:pt x="824430" y="1225051"/>
                    <a:pt x="899610" y="1136168"/>
                    <a:pt x="976317" y="1049286"/>
                  </a:cubicBezTo>
                  <a:cubicBezTo>
                    <a:pt x="995049" y="1027035"/>
                    <a:pt x="1015436" y="1006533"/>
                    <a:pt x="1035314" y="985406"/>
                  </a:cubicBezTo>
                  <a:lnTo>
                    <a:pt x="1095329" y="922526"/>
                  </a:lnTo>
                  <a:cubicBezTo>
                    <a:pt x="1114953" y="901149"/>
                    <a:pt x="1136359" y="881397"/>
                    <a:pt x="1157384" y="861271"/>
                  </a:cubicBezTo>
                  <a:lnTo>
                    <a:pt x="1220841" y="801017"/>
                  </a:lnTo>
                  <a:cubicBezTo>
                    <a:pt x="1241610" y="780514"/>
                    <a:pt x="1264418" y="762014"/>
                    <a:pt x="1286462" y="742886"/>
                  </a:cubicBezTo>
                  <a:lnTo>
                    <a:pt x="1353233" y="685632"/>
                  </a:lnTo>
                  <a:lnTo>
                    <a:pt x="1369924" y="671256"/>
                  </a:lnTo>
                  <a:cubicBezTo>
                    <a:pt x="1375658" y="666631"/>
                    <a:pt x="1381520" y="662255"/>
                    <a:pt x="1387380" y="657755"/>
                  </a:cubicBezTo>
                  <a:lnTo>
                    <a:pt x="1422422" y="630877"/>
                  </a:lnTo>
                  <a:lnTo>
                    <a:pt x="1492759" y="577248"/>
                  </a:lnTo>
                  <a:cubicBezTo>
                    <a:pt x="1504355" y="567997"/>
                    <a:pt x="1516714" y="559997"/>
                    <a:pt x="1528820" y="551496"/>
                  </a:cubicBezTo>
                  <a:lnTo>
                    <a:pt x="1565390" y="526370"/>
                  </a:lnTo>
                  <a:lnTo>
                    <a:pt x="1639040" y="476490"/>
                  </a:lnTo>
                  <a:cubicBezTo>
                    <a:pt x="1689754" y="445613"/>
                    <a:pt x="1740723" y="414986"/>
                    <a:pt x="1792075" y="384859"/>
                  </a:cubicBezTo>
                  <a:cubicBezTo>
                    <a:pt x="2000282" y="268724"/>
                    <a:pt x="2224927" y="179467"/>
                    <a:pt x="2455943" y="117836"/>
                  </a:cubicBezTo>
                  <a:cubicBezTo>
                    <a:pt x="2687088" y="55957"/>
                    <a:pt x="2923964" y="21204"/>
                    <a:pt x="3159952" y="7203"/>
                  </a:cubicBezTo>
                  <a:cubicBezTo>
                    <a:pt x="3219076" y="3515"/>
                    <a:pt x="3277945" y="1389"/>
                    <a:pt x="3336813" y="49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29" name="Audio 28">
            <a:extLst>
              <a:ext uri="{FF2B5EF4-FFF2-40B4-BE49-F238E27FC236}">
                <a16:creationId xmlns:a16="http://schemas.microsoft.com/office/drawing/2014/main" id="{CDD57E52-0840-1231-EFB5-2D004B7DB595}"/>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178800" y="58928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5788"/>
    </mc:Choice>
    <mc:Fallback>
      <p:transition spd="slow" advTm="2578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9"/>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sz="2800" b="1" dirty="0"/>
              <a:t>Stationarity</a:t>
            </a:r>
          </a:p>
        </p:txBody>
      </p:sp>
      <p:sp>
        <p:nvSpPr>
          <p:cNvPr id="3" name="Content Placeholder 2"/>
          <p:cNvSpPr>
            <a:spLocks noGrp="1"/>
          </p:cNvSpPr>
          <p:nvPr>
            <p:ph idx="1"/>
          </p:nvPr>
        </p:nvSpPr>
        <p:spPr/>
        <p:txBody>
          <a:bodyPr/>
          <a:lstStyle/>
          <a:p>
            <a:pPr algn="l"/>
            <a:endParaRPr dirty="0"/>
          </a:p>
          <a:p>
            <a:pPr>
              <a:defRPr sz="1600" b="1"/>
            </a:pPr>
            <a:r>
              <a:rPr dirty="0"/>
              <a:t>ADF and KPSS tests</a:t>
            </a:r>
            <a:r>
              <a:rPr lang="en-US" dirty="0"/>
              <a:t>:</a:t>
            </a:r>
          </a:p>
          <a:p>
            <a:pPr>
              <a:defRPr sz="1600" b="1"/>
            </a:pPr>
            <a:r>
              <a:rPr lang="en-IN" dirty="0"/>
              <a:t>Augmented Dickey-Fuller (ADF) and Kwiatkowski-Phillips-Schmidt-Shin (KPSS) tests are employed to assess stationarity</a:t>
            </a:r>
          </a:p>
          <a:p>
            <a:pPr>
              <a:defRPr sz="1600" b="1"/>
            </a:pPr>
            <a:r>
              <a:rPr lang="en-IN" dirty="0"/>
              <a:t>ADF checks for the presence of a unit root, indicating non-stationarity, while KPSS tests for stationarity around a deterministic trend. </a:t>
            </a:r>
          </a:p>
          <a:p>
            <a:pPr>
              <a:defRPr sz="1600" b="1"/>
            </a:pPr>
            <a:r>
              <a:rPr lang="en-IN" dirty="0"/>
              <a:t>Interpretation: ADF: If the p-value is below a significance level, we reject the null hypothesis of a unit root, suggesting stationarity. </a:t>
            </a:r>
          </a:p>
          <a:p>
            <a:pPr>
              <a:defRPr sz="1600" b="1"/>
            </a:pPr>
            <a:r>
              <a:rPr lang="en-IN" dirty="0"/>
              <a:t>KPSS: If the p-value is above a threshold, the series is considered stationary; otherwise, it may exhibit a unit root.</a:t>
            </a:r>
          </a:p>
          <a:p>
            <a:pPr>
              <a:defRPr sz="1600" b="1"/>
            </a:pPr>
            <a:r>
              <a:rPr lang="en-IN" dirty="0"/>
              <a:t>Initially, for the raw data the ADF results indicated the data was stationary where as KPSS test indicated the data is non-stationary.</a:t>
            </a:r>
          </a:p>
        </p:txBody>
      </p:sp>
      <p:pic>
        <p:nvPicPr>
          <p:cNvPr id="6" name="Audio 5">
            <a:extLst>
              <a:ext uri="{FF2B5EF4-FFF2-40B4-BE49-F238E27FC236}">
                <a16:creationId xmlns:a16="http://schemas.microsoft.com/office/drawing/2014/main" id="{9507F246-7B66-B012-F3A6-3FC5A877C9F3}"/>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178800" y="5892800"/>
            <a:ext cx="812800" cy="812800"/>
          </a:xfrm>
          <a:prstGeom prst="rect">
            <a:avLst/>
          </a:prstGeom>
        </p:spPr>
      </p:pic>
    </p:spTree>
    <p:extLst>
      <p:ext uri="{BB962C8B-B14F-4D97-AF65-F5344CB8AC3E}">
        <p14:creationId xmlns:p14="http://schemas.microsoft.com/office/powerpoint/2010/main" val="587265619"/>
      </p:ext>
    </p:extLst>
  </p:cSld>
  <p:clrMapOvr>
    <a:masterClrMapping/>
  </p:clrMapOvr>
  <mc:AlternateContent xmlns:mc="http://schemas.openxmlformats.org/markup-compatibility/2006">
    <mc:Choice xmlns:p14="http://schemas.microsoft.com/office/powerpoint/2010/main" Requires="p14">
      <p:transition spd="slow" p14:dur="2000" advTm="25374"/>
    </mc:Choice>
    <mc:Fallback>
      <p:transition spd="slow" advTm="2537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aph showing different types of sound waves&#10;&#10;Description automatically generated">
            <a:extLst>
              <a:ext uri="{FF2B5EF4-FFF2-40B4-BE49-F238E27FC236}">
                <a16:creationId xmlns:a16="http://schemas.microsoft.com/office/drawing/2014/main" id="{AA8F37F1-A770-9173-C81C-B07BCC4EB681}"/>
              </a:ext>
            </a:extLst>
          </p:cNvPr>
          <p:cNvPicPr>
            <a:picLocks noChangeAspect="1"/>
          </p:cNvPicPr>
          <p:nvPr/>
        </p:nvPicPr>
        <p:blipFill>
          <a:blip r:embed="rId4"/>
          <a:stretch>
            <a:fillRect/>
          </a:stretch>
        </p:blipFill>
        <p:spPr>
          <a:xfrm>
            <a:off x="2693505" y="3422635"/>
            <a:ext cx="6246742" cy="3243427"/>
          </a:xfrm>
          <a:prstGeom prst="rect">
            <a:avLst/>
          </a:prstGeom>
        </p:spPr>
      </p:pic>
      <p:pic>
        <p:nvPicPr>
          <p:cNvPr id="4" name="Picture 3" descr="A graph showing the average temperature&#10;&#10;Description automatically generated with medium confidence">
            <a:extLst>
              <a:ext uri="{FF2B5EF4-FFF2-40B4-BE49-F238E27FC236}">
                <a16:creationId xmlns:a16="http://schemas.microsoft.com/office/drawing/2014/main" id="{39449EAF-C840-17E4-A59E-4AD161E2B8E2}"/>
              </a:ext>
            </a:extLst>
          </p:cNvPr>
          <p:cNvPicPr>
            <a:picLocks noChangeAspect="1"/>
          </p:cNvPicPr>
          <p:nvPr/>
        </p:nvPicPr>
        <p:blipFill>
          <a:blip r:embed="rId5"/>
          <a:stretch>
            <a:fillRect/>
          </a:stretch>
        </p:blipFill>
        <p:spPr>
          <a:xfrm>
            <a:off x="168963" y="191938"/>
            <a:ext cx="5406889" cy="3070782"/>
          </a:xfrm>
          <a:prstGeom prst="rect">
            <a:avLst/>
          </a:prstGeom>
        </p:spPr>
      </p:pic>
      <p:pic>
        <p:nvPicPr>
          <p:cNvPr id="7" name="Audio 6">
            <a:extLst>
              <a:ext uri="{FF2B5EF4-FFF2-40B4-BE49-F238E27FC236}">
                <a16:creationId xmlns:a16="http://schemas.microsoft.com/office/drawing/2014/main" id="{EF55D3A5-8182-2104-0D01-5277DEF1326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78800" y="5892800"/>
            <a:ext cx="812800" cy="812800"/>
          </a:xfrm>
          <a:prstGeom prst="rect">
            <a:avLst/>
          </a:prstGeom>
        </p:spPr>
      </p:pic>
    </p:spTree>
    <p:extLst>
      <p:ext uri="{BB962C8B-B14F-4D97-AF65-F5344CB8AC3E}">
        <p14:creationId xmlns:p14="http://schemas.microsoft.com/office/powerpoint/2010/main" val="1721939175"/>
      </p:ext>
    </p:extLst>
  </p:cSld>
  <p:clrMapOvr>
    <a:masterClrMapping/>
  </p:clrMapOvr>
  <mc:AlternateContent xmlns:mc="http://schemas.openxmlformats.org/markup-compatibility/2006">
    <mc:Choice xmlns:p14="http://schemas.microsoft.com/office/powerpoint/2010/main" Requires="p14">
      <p:transition spd="slow" p14:dur="2000" advTm="22142"/>
    </mc:Choice>
    <mc:Fallback>
      <p:transition spd="slow" advTm="2214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image.png"/>
          <p:cNvPicPr>
            <a:picLocks noChangeAspect="1"/>
          </p:cNvPicPr>
          <p:nvPr/>
        </p:nvPicPr>
        <p:blipFill>
          <a:blip r:embed="rId4"/>
          <a:stretch>
            <a:fillRect/>
          </a:stretch>
        </p:blipFill>
        <p:spPr>
          <a:xfrm>
            <a:off x="1053995" y="1039567"/>
            <a:ext cx="6785861" cy="5428689"/>
          </a:xfrm>
          <a:prstGeom prst="rect">
            <a:avLst/>
          </a:prstGeom>
        </p:spPr>
      </p:pic>
      <p:sp>
        <p:nvSpPr>
          <p:cNvPr id="5" name="Title 4">
            <a:extLst>
              <a:ext uri="{FF2B5EF4-FFF2-40B4-BE49-F238E27FC236}">
                <a16:creationId xmlns:a16="http://schemas.microsoft.com/office/drawing/2014/main" id="{40740DA1-0FA5-DE45-C9AA-C17A1E4FE6E4}"/>
              </a:ext>
            </a:extLst>
          </p:cNvPr>
          <p:cNvSpPr>
            <a:spLocks noGrp="1"/>
          </p:cNvSpPr>
          <p:nvPr>
            <p:ph type="title"/>
          </p:nvPr>
        </p:nvSpPr>
        <p:spPr>
          <a:xfrm>
            <a:off x="888167" y="212110"/>
            <a:ext cx="7367666" cy="749508"/>
          </a:xfrm>
        </p:spPr>
        <p:txBody>
          <a:bodyPr>
            <a:normAutofit/>
          </a:bodyPr>
          <a:lstStyle/>
          <a:p>
            <a:r>
              <a:rPr lang="en-US" sz="2800" b="1" dirty="0"/>
              <a:t>STL Decomposition on raw data</a:t>
            </a:r>
          </a:p>
        </p:txBody>
      </p:sp>
      <p:pic>
        <p:nvPicPr>
          <p:cNvPr id="8" name="Audio 7">
            <a:extLst>
              <a:ext uri="{FF2B5EF4-FFF2-40B4-BE49-F238E27FC236}">
                <a16:creationId xmlns:a16="http://schemas.microsoft.com/office/drawing/2014/main" id="{8068D7C6-3DAE-6B34-BEB3-DE19C6159F2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78800" y="58928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3865"/>
    </mc:Choice>
    <mc:Fallback>
      <p:transition spd="slow" advTm="3386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740DA1-0FA5-DE45-C9AA-C17A1E4FE6E4}"/>
              </a:ext>
            </a:extLst>
          </p:cNvPr>
          <p:cNvSpPr>
            <a:spLocks noGrp="1"/>
          </p:cNvSpPr>
          <p:nvPr>
            <p:ph type="title"/>
          </p:nvPr>
        </p:nvSpPr>
        <p:spPr>
          <a:xfrm>
            <a:off x="888167" y="212110"/>
            <a:ext cx="7367666" cy="749508"/>
          </a:xfrm>
        </p:spPr>
        <p:txBody>
          <a:bodyPr>
            <a:normAutofit/>
          </a:bodyPr>
          <a:lstStyle/>
          <a:p>
            <a:r>
              <a:rPr lang="en-US" sz="2800" b="1" dirty="0"/>
              <a:t>STL Decomposition</a:t>
            </a:r>
          </a:p>
        </p:txBody>
      </p:sp>
      <p:pic>
        <p:nvPicPr>
          <p:cNvPr id="4" name="Picture 3" descr="Several different colored lines&#10;&#10;Description automatically generated with medium confidence">
            <a:extLst>
              <a:ext uri="{FF2B5EF4-FFF2-40B4-BE49-F238E27FC236}">
                <a16:creationId xmlns:a16="http://schemas.microsoft.com/office/drawing/2014/main" id="{50B23F14-7AC5-C0E5-6310-8E85C8A58A6D}"/>
              </a:ext>
            </a:extLst>
          </p:cNvPr>
          <p:cNvPicPr>
            <a:picLocks noChangeAspect="1"/>
          </p:cNvPicPr>
          <p:nvPr/>
        </p:nvPicPr>
        <p:blipFill>
          <a:blip r:embed="rId4"/>
          <a:stretch>
            <a:fillRect/>
          </a:stretch>
        </p:blipFill>
        <p:spPr>
          <a:xfrm>
            <a:off x="762000" y="889000"/>
            <a:ext cx="7620000" cy="5080000"/>
          </a:xfrm>
          <a:prstGeom prst="rect">
            <a:avLst/>
          </a:prstGeom>
        </p:spPr>
      </p:pic>
      <p:pic>
        <p:nvPicPr>
          <p:cNvPr id="8" name="Audio 7">
            <a:extLst>
              <a:ext uri="{FF2B5EF4-FFF2-40B4-BE49-F238E27FC236}">
                <a16:creationId xmlns:a16="http://schemas.microsoft.com/office/drawing/2014/main" id="{EFE49257-23AC-B6A5-8B27-56778829413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78800" y="5892800"/>
            <a:ext cx="812800" cy="812800"/>
          </a:xfrm>
          <a:prstGeom prst="rect">
            <a:avLst/>
          </a:prstGeom>
        </p:spPr>
      </p:pic>
    </p:spTree>
    <p:extLst>
      <p:ext uri="{BB962C8B-B14F-4D97-AF65-F5344CB8AC3E}">
        <p14:creationId xmlns:p14="http://schemas.microsoft.com/office/powerpoint/2010/main" val="4202621629"/>
      </p:ext>
    </p:extLst>
  </p:cSld>
  <p:clrMapOvr>
    <a:masterClrMapping/>
  </p:clrMapOvr>
  <mc:AlternateContent xmlns:mc="http://schemas.openxmlformats.org/markup-compatibility/2006">
    <mc:Choice xmlns:p14="http://schemas.microsoft.com/office/powerpoint/2010/main" Requires="p14">
      <p:transition spd="slow" p14:dur="2000" advTm="10164"/>
    </mc:Choice>
    <mc:Fallback>
      <p:transition spd="slow" advTm="1016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b="1" dirty="0"/>
              <a:t>Dealing with Outliers</a:t>
            </a:r>
            <a:endParaRPr sz="2800" b="1" dirty="0"/>
          </a:p>
        </p:txBody>
      </p:sp>
      <p:pic>
        <p:nvPicPr>
          <p:cNvPr id="3" name="Picture 2" descr="image.png"/>
          <p:cNvPicPr>
            <a:picLocks noChangeAspect="1"/>
          </p:cNvPicPr>
          <p:nvPr/>
        </p:nvPicPr>
        <p:blipFill>
          <a:blip r:embed="rId4"/>
          <a:stretch>
            <a:fillRect/>
          </a:stretch>
        </p:blipFill>
        <p:spPr>
          <a:xfrm>
            <a:off x="1041816" y="2143594"/>
            <a:ext cx="7060367" cy="4236220"/>
          </a:xfrm>
          <a:prstGeom prst="rect">
            <a:avLst/>
          </a:prstGeom>
        </p:spPr>
      </p:pic>
      <p:sp>
        <p:nvSpPr>
          <p:cNvPr id="4" name="TextBox 3">
            <a:extLst>
              <a:ext uri="{FF2B5EF4-FFF2-40B4-BE49-F238E27FC236}">
                <a16:creationId xmlns:a16="http://schemas.microsoft.com/office/drawing/2014/main" id="{027FA558-BAFA-6657-1793-C31370BDB139}"/>
              </a:ext>
            </a:extLst>
          </p:cNvPr>
          <p:cNvSpPr txBox="1"/>
          <p:nvPr/>
        </p:nvSpPr>
        <p:spPr>
          <a:xfrm>
            <a:off x="1041816" y="1417638"/>
            <a:ext cx="3207895" cy="369332"/>
          </a:xfrm>
          <a:prstGeom prst="rect">
            <a:avLst/>
          </a:prstGeom>
          <a:noFill/>
        </p:spPr>
        <p:txBody>
          <a:bodyPr wrap="square" rtlCol="0">
            <a:spAutoFit/>
          </a:bodyPr>
          <a:lstStyle/>
          <a:p>
            <a:r>
              <a:rPr lang="en-IN" dirty="0"/>
              <a:t>Boxplot of Average Temperature</a:t>
            </a:r>
            <a:endParaRPr lang="en-US" dirty="0"/>
          </a:p>
        </p:txBody>
      </p:sp>
      <p:pic>
        <p:nvPicPr>
          <p:cNvPr id="7" name="Audio 6">
            <a:extLst>
              <a:ext uri="{FF2B5EF4-FFF2-40B4-BE49-F238E27FC236}">
                <a16:creationId xmlns:a16="http://schemas.microsoft.com/office/drawing/2014/main" id="{E91A4838-37F0-824C-A1D1-B373692CDEE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78800" y="58928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45342"/>
    </mc:Choice>
    <mc:Fallback>
      <p:transition spd="slow" advTm="4534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737BA8E-FC81-5CCC-1555-7EF87A4B8FE1}"/>
              </a:ext>
            </a:extLst>
          </p:cNvPr>
          <p:cNvPicPr>
            <a:picLocks noChangeAspect="1"/>
          </p:cNvPicPr>
          <p:nvPr/>
        </p:nvPicPr>
        <p:blipFill>
          <a:blip r:embed="rId4"/>
          <a:stretch>
            <a:fillRect/>
          </a:stretch>
        </p:blipFill>
        <p:spPr>
          <a:xfrm>
            <a:off x="429718" y="1357859"/>
            <a:ext cx="8284564" cy="4142282"/>
          </a:xfrm>
          <a:prstGeom prst="rect">
            <a:avLst/>
          </a:prstGeom>
        </p:spPr>
      </p:pic>
      <p:pic>
        <p:nvPicPr>
          <p:cNvPr id="10" name="Audio 9">
            <a:extLst>
              <a:ext uri="{FF2B5EF4-FFF2-40B4-BE49-F238E27FC236}">
                <a16:creationId xmlns:a16="http://schemas.microsoft.com/office/drawing/2014/main" id="{A8345DC3-0A3A-1A66-48FB-031A2AB0F20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78800" y="5892800"/>
            <a:ext cx="812800" cy="812800"/>
          </a:xfrm>
          <a:prstGeom prst="rect">
            <a:avLst/>
          </a:prstGeom>
        </p:spPr>
      </p:pic>
    </p:spTree>
    <p:extLst>
      <p:ext uri="{BB962C8B-B14F-4D97-AF65-F5344CB8AC3E}">
        <p14:creationId xmlns:p14="http://schemas.microsoft.com/office/powerpoint/2010/main" val="575810034"/>
      </p:ext>
    </p:extLst>
  </p:cSld>
  <p:clrMapOvr>
    <a:masterClrMapping/>
  </p:clrMapOvr>
  <mc:AlternateContent xmlns:mc="http://schemas.openxmlformats.org/markup-compatibility/2006">
    <mc:Choice xmlns:p14="http://schemas.microsoft.com/office/powerpoint/2010/main" Requires="p14">
      <p:transition spd="slow" p14:dur="2000" advTm="7731"/>
    </mc:Choice>
    <mc:Fallback>
      <p:transition spd="slow" advTm="773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sz="2800" b="1" dirty="0"/>
              <a:t>Forecasting Models</a:t>
            </a:r>
          </a:p>
        </p:txBody>
      </p:sp>
      <p:sp>
        <p:nvSpPr>
          <p:cNvPr id="3" name="Content Placeholder 2"/>
          <p:cNvSpPr>
            <a:spLocks noGrp="1"/>
          </p:cNvSpPr>
          <p:nvPr>
            <p:ph idx="1"/>
          </p:nvPr>
        </p:nvSpPr>
        <p:spPr/>
        <p:txBody>
          <a:bodyPr/>
          <a:lstStyle/>
          <a:p>
            <a:pPr algn="l"/>
            <a:endParaRPr dirty="0"/>
          </a:p>
          <a:p>
            <a:pPr>
              <a:defRPr sz="1600" b="1"/>
            </a:pPr>
            <a:r>
              <a:rPr lang="en-US" dirty="0"/>
              <a:t>ARMA, ARIMA and SARIMA model</a:t>
            </a:r>
            <a:endParaRPr dirty="0"/>
          </a:p>
          <a:p>
            <a:pPr>
              <a:defRPr sz="1600"/>
            </a:pPr>
            <a:r>
              <a:rPr b="1" dirty="0"/>
              <a:t>Holt-Winters Method</a:t>
            </a:r>
          </a:p>
          <a:p>
            <a:pPr>
              <a:defRPr sz="1600"/>
            </a:pPr>
            <a:r>
              <a:rPr b="1" dirty="0"/>
              <a:t>Linear Regression Model</a:t>
            </a:r>
          </a:p>
          <a:p>
            <a:pPr>
              <a:defRPr sz="1600"/>
            </a:pPr>
            <a:r>
              <a:rPr b="1" dirty="0"/>
              <a:t>Key findings from each model</a:t>
            </a:r>
          </a:p>
        </p:txBody>
      </p:sp>
      <p:pic>
        <p:nvPicPr>
          <p:cNvPr id="6" name="Audio 5">
            <a:extLst>
              <a:ext uri="{FF2B5EF4-FFF2-40B4-BE49-F238E27FC236}">
                <a16:creationId xmlns:a16="http://schemas.microsoft.com/office/drawing/2014/main" id="{BC562809-4C12-5152-A866-E2B4623F957B}"/>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178800" y="58928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3458"/>
    </mc:Choice>
    <mc:Fallback>
      <p:transition spd="slow" advTm="1345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sz="2800" b="1" dirty="0"/>
              <a:t>Forecasting Models</a:t>
            </a:r>
            <a:r>
              <a:rPr lang="en-US" sz="2800" b="1" dirty="0"/>
              <a:t> - ARMA</a:t>
            </a:r>
            <a:endParaRPr sz="2800" b="1" dirty="0"/>
          </a:p>
        </p:txBody>
      </p:sp>
      <p:pic>
        <p:nvPicPr>
          <p:cNvPr id="9" name="Content Placeholder 8" descr="A screenshot of a computer&#10;&#10;Description automatically generated">
            <a:extLst>
              <a:ext uri="{FF2B5EF4-FFF2-40B4-BE49-F238E27FC236}">
                <a16:creationId xmlns:a16="http://schemas.microsoft.com/office/drawing/2014/main" id="{E5A200B3-9360-B775-6A03-E90ED9ECD557}"/>
              </a:ext>
            </a:extLst>
          </p:cNvPr>
          <p:cNvPicPr>
            <a:picLocks noGrp="1" noChangeAspect="1"/>
          </p:cNvPicPr>
          <p:nvPr>
            <p:ph idx="1"/>
          </p:nvPr>
        </p:nvPicPr>
        <p:blipFill>
          <a:blip r:embed="rId4"/>
          <a:stretch>
            <a:fillRect/>
          </a:stretch>
        </p:blipFill>
        <p:spPr>
          <a:xfrm>
            <a:off x="2108898" y="1417638"/>
            <a:ext cx="4926204" cy="5022073"/>
          </a:xfrm>
        </p:spPr>
      </p:pic>
      <p:pic>
        <p:nvPicPr>
          <p:cNvPr id="12" name="Audio 11">
            <a:extLst>
              <a:ext uri="{FF2B5EF4-FFF2-40B4-BE49-F238E27FC236}">
                <a16:creationId xmlns:a16="http://schemas.microsoft.com/office/drawing/2014/main" id="{1BC9D334-FD0D-28AD-22B3-15BF3E2BA6B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78800" y="5892800"/>
            <a:ext cx="812800" cy="812800"/>
          </a:xfrm>
          <a:prstGeom prst="rect">
            <a:avLst/>
          </a:prstGeom>
        </p:spPr>
      </p:pic>
    </p:spTree>
    <p:extLst>
      <p:ext uri="{BB962C8B-B14F-4D97-AF65-F5344CB8AC3E}">
        <p14:creationId xmlns:p14="http://schemas.microsoft.com/office/powerpoint/2010/main" val="2348361870"/>
      </p:ext>
    </p:extLst>
  </p:cSld>
  <p:clrMapOvr>
    <a:masterClrMapping/>
  </p:clrMapOvr>
  <mc:AlternateContent xmlns:mc="http://schemas.openxmlformats.org/markup-compatibility/2006">
    <mc:Choice xmlns:p14="http://schemas.microsoft.com/office/powerpoint/2010/main" Requires="p14">
      <p:transition spd="slow" p14:dur="2000" advTm="7028"/>
    </mc:Choice>
    <mc:Fallback>
      <p:transition spd="slow" advTm="702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sz="2800" b="1" dirty="0"/>
              <a:t>Forecasting Models</a:t>
            </a:r>
            <a:r>
              <a:rPr lang="en-US" sz="2800" b="1" dirty="0"/>
              <a:t> - ARMA</a:t>
            </a:r>
            <a:endParaRPr sz="2800" b="1" dirty="0"/>
          </a:p>
        </p:txBody>
      </p:sp>
      <p:pic>
        <p:nvPicPr>
          <p:cNvPr id="5" name="Content Placeholder 4" descr="A blue line graph with white text&#10;&#10;Description automatically generated">
            <a:extLst>
              <a:ext uri="{FF2B5EF4-FFF2-40B4-BE49-F238E27FC236}">
                <a16:creationId xmlns:a16="http://schemas.microsoft.com/office/drawing/2014/main" id="{D6EC2508-AB89-AE59-FC29-E291A009A741}"/>
              </a:ext>
            </a:extLst>
          </p:cNvPr>
          <p:cNvPicPr>
            <a:picLocks noGrp="1" noChangeAspect="1"/>
          </p:cNvPicPr>
          <p:nvPr>
            <p:ph idx="1"/>
          </p:nvPr>
        </p:nvPicPr>
        <p:blipFill>
          <a:blip r:embed="rId4"/>
          <a:stretch>
            <a:fillRect/>
          </a:stretch>
        </p:blipFill>
        <p:spPr>
          <a:xfrm>
            <a:off x="1116715" y="3511809"/>
            <a:ext cx="7221855" cy="2940230"/>
          </a:xfrm>
        </p:spPr>
      </p:pic>
      <p:pic>
        <p:nvPicPr>
          <p:cNvPr id="6" name="Audio 5">
            <a:extLst>
              <a:ext uri="{FF2B5EF4-FFF2-40B4-BE49-F238E27FC236}">
                <a16:creationId xmlns:a16="http://schemas.microsoft.com/office/drawing/2014/main" id="{E07A8423-BA04-8968-21E3-7B30C716E36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78800" y="5892800"/>
            <a:ext cx="812800" cy="812800"/>
          </a:xfrm>
          <a:prstGeom prst="rect">
            <a:avLst/>
          </a:prstGeom>
        </p:spPr>
      </p:pic>
    </p:spTree>
    <p:extLst>
      <p:ext uri="{BB962C8B-B14F-4D97-AF65-F5344CB8AC3E}">
        <p14:creationId xmlns:p14="http://schemas.microsoft.com/office/powerpoint/2010/main" val="283943155"/>
      </p:ext>
    </p:extLst>
  </p:cSld>
  <p:clrMapOvr>
    <a:masterClrMapping/>
  </p:clrMapOvr>
  <mc:AlternateContent xmlns:mc="http://schemas.openxmlformats.org/markup-compatibility/2006">
    <mc:Choice xmlns:p14="http://schemas.microsoft.com/office/powerpoint/2010/main" Requires="p14">
      <p:transition spd="slow" p14:dur="2000" advTm="13545"/>
    </mc:Choice>
    <mc:Fallback>
      <p:transition spd="slow" advTm="1354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sz="2800" b="1" dirty="0"/>
              <a:t>ARIMA Forecast vs Actuals</a:t>
            </a:r>
          </a:p>
        </p:txBody>
      </p:sp>
      <p:pic>
        <p:nvPicPr>
          <p:cNvPr id="9" name="Picture 8" descr="A screenshot of a computer&#10;&#10;Description automatically generated">
            <a:extLst>
              <a:ext uri="{FF2B5EF4-FFF2-40B4-BE49-F238E27FC236}">
                <a16:creationId xmlns:a16="http://schemas.microsoft.com/office/drawing/2014/main" id="{C6374FFE-FD67-D59E-B2D7-028E7CA6A344}"/>
              </a:ext>
            </a:extLst>
          </p:cNvPr>
          <p:cNvPicPr>
            <a:picLocks noChangeAspect="1"/>
          </p:cNvPicPr>
          <p:nvPr/>
        </p:nvPicPr>
        <p:blipFill>
          <a:blip r:embed="rId4"/>
          <a:stretch>
            <a:fillRect/>
          </a:stretch>
        </p:blipFill>
        <p:spPr>
          <a:xfrm>
            <a:off x="1808389" y="1147022"/>
            <a:ext cx="5527221" cy="5436340"/>
          </a:xfrm>
          <a:prstGeom prst="rect">
            <a:avLst/>
          </a:prstGeom>
        </p:spPr>
      </p:pic>
      <p:pic>
        <p:nvPicPr>
          <p:cNvPr id="12" name="Audio 11">
            <a:extLst>
              <a:ext uri="{FF2B5EF4-FFF2-40B4-BE49-F238E27FC236}">
                <a16:creationId xmlns:a16="http://schemas.microsoft.com/office/drawing/2014/main" id="{F8B57E5A-361E-E2EF-9AAC-551B136CBD4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78800" y="58928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742"/>
    </mc:Choice>
    <mc:Fallback>
      <p:transition spd="slow" advTm="374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2">
            <a:extLst>
              <a:ext uri="{FF2B5EF4-FFF2-40B4-BE49-F238E27FC236}">
                <a16:creationId xmlns:a16="http://schemas.microsoft.com/office/drawing/2014/main" id="{3D689BBC-66D6-5146-2998-CA84260CD438}"/>
              </a:ext>
            </a:extLst>
          </p:cNvPr>
          <p:cNvGraphicFramePr>
            <a:graphicFrameLocks noGrp="1"/>
          </p:cNvGraphicFramePr>
          <p:nvPr>
            <p:ph idx="1"/>
            <p:extLst>
              <p:ext uri="{D42A27DB-BD31-4B8C-83A1-F6EECF244321}">
                <p14:modId xmlns:p14="http://schemas.microsoft.com/office/powerpoint/2010/main" val="1231773494"/>
              </p:ext>
            </p:extLst>
          </p:nvPr>
        </p:nvGraphicFramePr>
        <p:xfrm>
          <a:off x="454572" y="1229711"/>
          <a:ext cx="8234855" cy="405436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7" name="TextBox 6">
            <a:extLst>
              <a:ext uri="{FF2B5EF4-FFF2-40B4-BE49-F238E27FC236}">
                <a16:creationId xmlns:a16="http://schemas.microsoft.com/office/drawing/2014/main" id="{1B9E0569-29E8-E5B0-3FCF-A4E01A8D65D2}"/>
              </a:ext>
            </a:extLst>
          </p:cNvPr>
          <p:cNvSpPr txBox="1"/>
          <p:nvPr/>
        </p:nvSpPr>
        <p:spPr>
          <a:xfrm>
            <a:off x="3807674" y="768046"/>
            <a:ext cx="5959365" cy="523220"/>
          </a:xfrm>
          <a:prstGeom prst="rect">
            <a:avLst/>
          </a:prstGeom>
          <a:noFill/>
        </p:spPr>
        <p:txBody>
          <a:bodyPr wrap="square" rtlCol="0">
            <a:spAutoFit/>
          </a:bodyPr>
          <a:lstStyle/>
          <a:p>
            <a:r>
              <a:rPr lang="en-US" sz="2800" b="1" dirty="0"/>
              <a:t>Contents </a:t>
            </a:r>
          </a:p>
        </p:txBody>
      </p:sp>
      <p:pic>
        <p:nvPicPr>
          <p:cNvPr id="22" name="Audio 21">
            <a:extLst>
              <a:ext uri="{FF2B5EF4-FFF2-40B4-BE49-F238E27FC236}">
                <a16:creationId xmlns:a16="http://schemas.microsoft.com/office/drawing/2014/main" id="{A81CAF3D-5F8E-536F-5763-7EBCBFBC1C3E}"/>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8178800" y="58928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921"/>
    </mc:Choice>
    <mc:Fallback>
      <p:transition spd="slow" advTm="292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2"/>
                                        </p:tgtEl>
                                      </p:cBhvr>
                                    </p:cmd>
                                  </p:childTnLst>
                                </p:cTn>
                              </p:par>
                            </p:childTnLst>
                          </p:cTn>
                        </p:par>
                        <p:par>
                          <p:cTn id="7" fill="hold">
                            <p:stCondLst>
                              <p:cond delay="0"/>
                            </p:stCondLst>
                            <p:childTnLst>
                              <p:par>
                                <p:cTn id="8" presetID="1" presetClass="mediacall" presetSubtype="0" fill="hold" nodeType="afterEffect">
                                  <p:stCondLst>
                                    <p:cond delay="0"/>
                                  </p:stCondLst>
                                  <p:childTnLst>
                                    <p:cmd type="call" cmd="playFrom(0.0)">
                                      <p:cBhvr>
                                        <p:cTn id="9" dur="1" fill="hold"/>
                                        <p:tgtEl>
                                          <p:spTgt spid="2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22"/>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sz="2800" b="1" dirty="0"/>
              <a:t>ARIMA Forecast vs Actuals</a:t>
            </a:r>
          </a:p>
        </p:txBody>
      </p:sp>
      <p:pic>
        <p:nvPicPr>
          <p:cNvPr id="7" name="Picture 6" descr="A blue line graph with white text&#10;&#10;Description automatically generated">
            <a:extLst>
              <a:ext uri="{FF2B5EF4-FFF2-40B4-BE49-F238E27FC236}">
                <a16:creationId xmlns:a16="http://schemas.microsoft.com/office/drawing/2014/main" id="{8F046386-0330-DE9A-D321-138118C637CC}"/>
              </a:ext>
            </a:extLst>
          </p:cNvPr>
          <p:cNvPicPr>
            <a:picLocks noChangeAspect="1"/>
          </p:cNvPicPr>
          <p:nvPr/>
        </p:nvPicPr>
        <p:blipFill>
          <a:blip r:embed="rId4"/>
          <a:stretch>
            <a:fillRect/>
          </a:stretch>
        </p:blipFill>
        <p:spPr>
          <a:xfrm>
            <a:off x="1312153" y="3802062"/>
            <a:ext cx="6908800" cy="2781300"/>
          </a:xfrm>
          <a:prstGeom prst="rect">
            <a:avLst/>
          </a:prstGeom>
        </p:spPr>
      </p:pic>
      <p:pic>
        <p:nvPicPr>
          <p:cNvPr id="8" name="Audio 7">
            <a:extLst>
              <a:ext uri="{FF2B5EF4-FFF2-40B4-BE49-F238E27FC236}">
                <a16:creationId xmlns:a16="http://schemas.microsoft.com/office/drawing/2014/main" id="{E5C6918A-853A-DF81-7E74-12FA2542451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78800" y="5892800"/>
            <a:ext cx="812800" cy="812800"/>
          </a:xfrm>
          <a:prstGeom prst="rect">
            <a:avLst/>
          </a:prstGeom>
        </p:spPr>
      </p:pic>
    </p:spTree>
    <p:extLst>
      <p:ext uri="{BB962C8B-B14F-4D97-AF65-F5344CB8AC3E}">
        <p14:creationId xmlns:p14="http://schemas.microsoft.com/office/powerpoint/2010/main" val="3756862065"/>
      </p:ext>
    </p:extLst>
  </p:cSld>
  <p:clrMapOvr>
    <a:masterClrMapping/>
  </p:clrMapOvr>
  <mc:AlternateContent xmlns:mc="http://schemas.openxmlformats.org/markup-compatibility/2006">
    <mc:Choice xmlns:p14="http://schemas.microsoft.com/office/powerpoint/2010/main" Requires="p14">
      <p:transition spd="slow" p14:dur="2000" advTm="4372"/>
    </mc:Choice>
    <mc:Fallback>
      <p:transition spd="slow" advTm="437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omputer&#10;&#10;Description automatically generated">
            <a:extLst>
              <a:ext uri="{FF2B5EF4-FFF2-40B4-BE49-F238E27FC236}">
                <a16:creationId xmlns:a16="http://schemas.microsoft.com/office/drawing/2014/main" id="{A4AC6D07-C1F9-5431-2E3F-2B0E1FA100EB}"/>
              </a:ext>
            </a:extLst>
          </p:cNvPr>
          <p:cNvPicPr>
            <a:picLocks noChangeAspect="1"/>
          </p:cNvPicPr>
          <p:nvPr/>
        </p:nvPicPr>
        <p:blipFill>
          <a:blip r:embed="rId4"/>
          <a:stretch>
            <a:fillRect/>
          </a:stretch>
        </p:blipFill>
        <p:spPr>
          <a:xfrm>
            <a:off x="1414153" y="1106682"/>
            <a:ext cx="6027965" cy="5549555"/>
          </a:xfrm>
          <a:prstGeom prst="rect">
            <a:avLst/>
          </a:prstGeom>
        </p:spPr>
      </p:pic>
      <p:sp>
        <p:nvSpPr>
          <p:cNvPr id="5" name="TextBox 4">
            <a:extLst>
              <a:ext uri="{FF2B5EF4-FFF2-40B4-BE49-F238E27FC236}">
                <a16:creationId xmlns:a16="http://schemas.microsoft.com/office/drawing/2014/main" id="{8A438C3E-2665-208B-EBFF-CA0669BB6795}"/>
              </a:ext>
            </a:extLst>
          </p:cNvPr>
          <p:cNvSpPr txBox="1"/>
          <p:nvPr/>
        </p:nvSpPr>
        <p:spPr>
          <a:xfrm>
            <a:off x="3359888" y="276447"/>
            <a:ext cx="4423144" cy="523220"/>
          </a:xfrm>
          <a:prstGeom prst="rect">
            <a:avLst/>
          </a:prstGeom>
          <a:noFill/>
        </p:spPr>
        <p:txBody>
          <a:bodyPr wrap="square" rtlCol="0">
            <a:spAutoFit/>
          </a:bodyPr>
          <a:lstStyle/>
          <a:p>
            <a:r>
              <a:rPr lang="en-US" sz="2800" b="1" dirty="0"/>
              <a:t>SARIMA</a:t>
            </a:r>
          </a:p>
        </p:txBody>
      </p:sp>
      <p:pic>
        <p:nvPicPr>
          <p:cNvPr id="8" name="Audio 7">
            <a:extLst>
              <a:ext uri="{FF2B5EF4-FFF2-40B4-BE49-F238E27FC236}">
                <a16:creationId xmlns:a16="http://schemas.microsoft.com/office/drawing/2014/main" id="{AC9F681C-B090-CB59-0923-67743509BBA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78800" y="5892800"/>
            <a:ext cx="812800" cy="812800"/>
          </a:xfrm>
          <a:prstGeom prst="rect">
            <a:avLst/>
          </a:prstGeom>
        </p:spPr>
      </p:pic>
    </p:spTree>
    <p:extLst>
      <p:ext uri="{BB962C8B-B14F-4D97-AF65-F5344CB8AC3E}">
        <p14:creationId xmlns:p14="http://schemas.microsoft.com/office/powerpoint/2010/main" val="3402856492"/>
      </p:ext>
    </p:extLst>
  </p:cSld>
  <p:clrMapOvr>
    <a:masterClrMapping/>
  </p:clrMapOvr>
  <mc:AlternateContent xmlns:mc="http://schemas.openxmlformats.org/markup-compatibility/2006">
    <mc:Choice xmlns:p14="http://schemas.microsoft.com/office/powerpoint/2010/main" Requires="p14">
      <p:transition spd="slow" p14:dur="2000" advTm="2940"/>
    </mc:Choice>
    <mc:Fallback>
      <p:transition spd="slow" advTm="29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b="1" dirty="0"/>
              <a:t>S</a:t>
            </a:r>
            <a:r>
              <a:rPr sz="2800" b="1" dirty="0"/>
              <a:t>ARIMA Forecast vs Actuals</a:t>
            </a:r>
          </a:p>
        </p:txBody>
      </p:sp>
      <p:pic>
        <p:nvPicPr>
          <p:cNvPr id="4" name="Picture 3" descr="A blue graph with numbers&#10;&#10;Description automatically generated with medium confidence">
            <a:extLst>
              <a:ext uri="{FF2B5EF4-FFF2-40B4-BE49-F238E27FC236}">
                <a16:creationId xmlns:a16="http://schemas.microsoft.com/office/drawing/2014/main" id="{50AECD74-2708-CB7D-E02D-B744929A7F0C}"/>
              </a:ext>
            </a:extLst>
          </p:cNvPr>
          <p:cNvPicPr>
            <a:picLocks noChangeAspect="1"/>
          </p:cNvPicPr>
          <p:nvPr/>
        </p:nvPicPr>
        <p:blipFill>
          <a:blip r:embed="rId4"/>
          <a:stretch>
            <a:fillRect/>
          </a:stretch>
        </p:blipFill>
        <p:spPr>
          <a:xfrm>
            <a:off x="1146946" y="3577106"/>
            <a:ext cx="6850107" cy="2898122"/>
          </a:xfrm>
          <a:prstGeom prst="rect">
            <a:avLst/>
          </a:prstGeom>
        </p:spPr>
      </p:pic>
      <p:sp>
        <p:nvSpPr>
          <p:cNvPr id="5" name="TextBox 4">
            <a:extLst>
              <a:ext uri="{FF2B5EF4-FFF2-40B4-BE49-F238E27FC236}">
                <a16:creationId xmlns:a16="http://schemas.microsoft.com/office/drawing/2014/main" id="{7407C6C0-8ABC-5BB3-B4F3-12EEC166E47B}"/>
              </a:ext>
            </a:extLst>
          </p:cNvPr>
          <p:cNvSpPr txBox="1"/>
          <p:nvPr/>
        </p:nvSpPr>
        <p:spPr>
          <a:xfrm>
            <a:off x="1446028" y="1268782"/>
            <a:ext cx="6251944" cy="2308324"/>
          </a:xfrm>
          <a:prstGeom prst="rect">
            <a:avLst/>
          </a:prstGeom>
          <a:noFill/>
        </p:spPr>
        <p:txBody>
          <a:bodyPr wrap="square" rtlCol="0">
            <a:spAutoFit/>
          </a:bodyPr>
          <a:lstStyle/>
          <a:p>
            <a:pPr marL="285750" indent="-285750">
              <a:buFont typeface="Arial" panose="020B0604020202020204" pitchFamily="34" charset="0"/>
              <a:buChar char="•"/>
            </a:pPr>
            <a:r>
              <a:rPr lang="en-US" kern="100" dirty="0">
                <a:latin typeface="Calibri" panose="020F0502020204030204" pitchFamily="34" charset="0"/>
                <a:ea typeface="Calibri" panose="020F0502020204030204" pitchFamily="34" charset="0"/>
                <a:cs typeface="Times New Roman" panose="02020603050405020304" pitchFamily="18" charset="0"/>
              </a:rPr>
              <a:t>T</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he SARIMA model appears to have a good fit to the data, with low autocorrelation in the residuals, relatively normal residuals, and no significant signs of heteroskedasticity or extreme skewness. </a:t>
            </a:r>
          </a:p>
          <a:p>
            <a:pPr marL="285750" indent="-285750">
              <a:buFont typeface="Arial" panose="020B0604020202020204" pitchFamily="34" charset="0"/>
              <a:buChar char="•"/>
            </a:pPr>
            <a:r>
              <a:rPr lang="en-US" kern="100" dirty="0">
                <a:latin typeface="Calibri" panose="020F0502020204030204" pitchFamily="34" charset="0"/>
                <a:ea typeface="Calibri" panose="020F0502020204030204" pitchFamily="34" charset="0"/>
                <a:cs typeface="Times New Roman" panose="02020603050405020304" pitchFamily="18" charset="0"/>
              </a:rPr>
              <a:t>T</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he model's performance should be further evaluated by comparing it to alternative models and conducting out-of-sample testing to ensure its effectiveness in forecasting.</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pic>
        <p:nvPicPr>
          <p:cNvPr id="11" name="Audio 10">
            <a:extLst>
              <a:ext uri="{FF2B5EF4-FFF2-40B4-BE49-F238E27FC236}">
                <a16:creationId xmlns:a16="http://schemas.microsoft.com/office/drawing/2014/main" id="{2F31D47A-103C-049C-F366-B49046C9236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78800" y="5892800"/>
            <a:ext cx="812800" cy="812800"/>
          </a:xfrm>
          <a:prstGeom prst="rect">
            <a:avLst/>
          </a:prstGeom>
        </p:spPr>
      </p:pic>
    </p:spTree>
    <p:extLst>
      <p:ext uri="{BB962C8B-B14F-4D97-AF65-F5344CB8AC3E}">
        <p14:creationId xmlns:p14="http://schemas.microsoft.com/office/powerpoint/2010/main" val="613726904"/>
      </p:ext>
    </p:extLst>
  </p:cSld>
  <p:clrMapOvr>
    <a:masterClrMapping/>
  </p:clrMapOvr>
  <mc:AlternateContent xmlns:mc="http://schemas.openxmlformats.org/markup-compatibility/2006">
    <mc:Choice xmlns:p14="http://schemas.microsoft.com/office/powerpoint/2010/main" Requires="p14">
      <p:transition spd="slow" p14:dur="2000" advTm="3273"/>
    </mc:Choice>
    <mc:Fallback>
      <p:transition spd="slow" advTm="327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sz="2800" b="1" dirty="0"/>
              <a:t>Holt-Winters Additive Forecast vs Actuals</a:t>
            </a:r>
          </a:p>
        </p:txBody>
      </p:sp>
      <p:pic>
        <p:nvPicPr>
          <p:cNvPr id="3" name="Picture 2" descr="image.png"/>
          <p:cNvPicPr>
            <a:picLocks noChangeAspect="1"/>
          </p:cNvPicPr>
          <p:nvPr/>
        </p:nvPicPr>
        <p:blipFill>
          <a:blip r:embed="rId4"/>
          <a:stretch>
            <a:fillRect/>
          </a:stretch>
        </p:blipFill>
        <p:spPr>
          <a:xfrm>
            <a:off x="685800" y="1958119"/>
            <a:ext cx="7772400" cy="3108960"/>
          </a:xfrm>
          <a:prstGeom prst="rect">
            <a:avLst/>
          </a:prstGeom>
        </p:spPr>
      </p:pic>
      <p:pic>
        <p:nvPicPr>
          <p:cNvPr id="9" name="Audio 8">
            <a:extLst>
              <a:ext uri="{FF2B5EF4-FFF2-40B4-BE49-F238E27FC236}">
                <a16:creationId xmlns:a16="http://schemas.microsoft.com/office/drawing/2014/main" id="{2C3F4DB3-8BDD-FF31-1B14-204D36BDD5D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78800" y="58928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5432"/>
    </mc:Choice>
    <mc:Fallback>
      <p:transition spd="slow" advTm="543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sz="2800" b="1" dirty="0"/>
              <a:t>Holt-Winters Multiplicative Forecast vs Actuals</a:t>
            </a:r>
          </a:p>
        </p:txBody>
      </p:sp>
      <p:pic>
        <p:nvPicPr>
          <p:cNvPr id="3" name="Picture 2" descr="image.png"/>
          <p:cNvPicPr>
            <a:picLocks noChangeAspect="1"/>
          </p:cNvPicPr>
          <p:nvPr/>
        </p:nvPicPr>
        <p:blipFill>
          <a:blip r:embed="rId4"/>
          <a:stretch>
            <a:fillRect/>
          </a:stretch>
        </p:blipFill>
        <p:spPr>
          <a:xfrm>
            <a:off x="685800" y="2039141"/>
            <a:ext cx="7772400" cy="3108960"/>
          </a:xfrm>
          <a:prstGeom prst="rect">
            <a:avLst/>
          </a:prstGeom>
        </p:spPr>
      </p:pic>
      <p:pic>
        <p:nvPicPr>
          <p:cNvPr id="6" name="Audio 5">
            <a:extLst>
              <a:ext uri="{FF2B5EF4-FFF2-40B4-BE49-F238E27FC236}">
                <a16:creationId xmlns:a16="http://schemas.microsoft.com/office/drawing/2014/main" id="{01B6C101-CCFE-5A5C-219F-8D38E7E7D57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78800" y="58928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4192"/>
    </mc:Choice>
    <mc:Fallback>
      <p:transition spd="slow" advTm="41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sz="2800" b="1" dirty="0"/>
              <a:t>Linear Regression Forecast vs Actuals</a:t>
            </a:r>
          </a:p>
        </p:txBody>
      </p:sp>
      <p:pic>
        <p:nvPicPr>
          <p:cNvPr id="3" name="Picture 2" descr="image.png"/>
          <p:cNvPicPr>
            <a:picLocks noChangeAspect="1"/>
          </p:cNvPicPr>
          <p:nvPr/>
        </p:nvPicPr>
        <p:blipFill>
          <a:blip r:embed="rId4"/>
          <a:stretch>
            <a:fillRect/>
          </a:stretch>
        </p:blipFill>
        <p:spPr>
          <a:xfrm>
            <a:off x="781890" y="1912956"/>
            <a:ext cx="7580220" cy="3032088"/>
          </a:xfrm>
          <a:prstGeom prst="rect">
            <a:avLst/>
          </a:prstGeom>
        </p:spPr>
      </p:pic>
      <p:pic>
        <p:nvPicPr>
          <p:cNvPr id="6" name="Audio 5">
            <a:extLst>
              <a:ext uri="{FF2B5EF4-FFF2-40B4-BE49-F238E27FC236}">
                <a16:creationId xmlns:a16="http://schemas.microsoft.com/office/drawing/2014/main" id="{10AB293E-3ADD-C7CE-AC7B-C7AC2703B47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78800" y="58928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0782"/>
    </mc:Choice>
    <mc:Fallback>
      <p:transition spd="slow" advTm="1078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E70DD7-AFE6-E6B5-F822-A7C4CECE7DF2}"/>
              </a:ext>
            </a:extLst>
          </p:cNvPr>
          <p:cNvSpPr>
            <a:spLocks noGrp="1"/>
          </p:cNvSpPr>
          <p:nvPr>
            <p:ph type="title"/>
          </p:nvPr>
        </p:nvSpPr>
        <p:spPr/>
        <p:txBody>
          <a:bodyPr>
            <a:normAutofit/>
          </a:bodyPr>
          <a:lstStyle/>
          <a:p>
            <a:r>
              <a:rPr lang="en-US" sz="2800" b="1" dirty="0"/>
              <a:t>Comparison of Models</a:t>
            </a:r>
          </a:p>
        </p:txBody>
      </p:sp>
      <p:sp>
        <p:nvSpPr>
          <p:cNvPr id="3" name="TextBox 2">
            <a:extLst>
              <a:ext uri="{FF2B5EF4-FFF2-40B4-BE49-F238E27FC236}">
                <a16:creationId xmlns:a16="http://schemas.microsoft.com/office/drawing/2014/main" id="{C00D9800-9871-7B44-BA8C-F41896C0FF11}"/>
              </a:ext>
            </a:extLst>
          </p:cNvPr>
          <p:cNvSpPr txBox="1"/>
          <p:nvPr/>
        </p:nvSpPr>
        <p:spPr>
          <a:xfrm>
            <a:off x="579120" y="1493520"/>
            <a:ext cx="8188960" cy="4801314"/>
          </a:xfrm>
          <a:prstGeom prst="rect">
            <a:avLst/>
          </a:prstGeom>
          <a:noFill/>
        </p:spPr>
        <p:txBody>
          <a:bodyPr wrap="square" rtlCol="0">
            <a:spAutoFit/>
          </a:bodyPr>
          <a:lstStyle/>
          <a:p>
            <a:r>
              <a:rPr lang="en-US" dirty="0"/>
              <a:t>Among the time series models (ARMA, ARIMA, SARIMA), the SARIMA model has the highest AIC and BIC values, suggesting that it may not be the best fit for the data. Additionally, it has a relatively higher </a:t>
            </a:r>
            <a:r>
              <a:rPr lang="en-US" dirty="0" err="1"/>
              <a:t>Ljung</a:t>
            </a:r>
            <a:r>
              <a:rPr lang="en-US" dirty="0"/>
              <a:t>-Box statistic (Q) indicating some potential issues with residuals and normality. </a:t>
            </a:r>
          </a:p>
          <a:p>
            <a:endParaRPr lang="en-US" dirty="0"/>
          </a:p>
          <a:p>
            <a:r>
              <a:rPr lang="en-US" dirty="0"/>
              <a:t>The ARIMA model performs slightly better in terms of AIC and BIC compared to SARIMA, but it still has some issues with the </a:t>
            </a:r>
            <a:r>
              <a:rPr lang="en-US" dirty="0" err="1"/>
              <a:t>Ljung</a:t>
            </a:r>
            <a:r>
              <a:rPr lang="en-US" dirty="0"/>
              <a:t>-Box statistic </a:t>
            </a:r>
          </a:p>
          <a:p>
            <a:endParaRPr lang="en-US" dirty="0"/>
          </a:p>
          <a:p>
            <a:r>
              <a:rPr lang="en-US" dirty="0"/>
              <a:t>The multiple linear regression model stands out with a significantly lower MSE, RMSE, and a high R-squared value of 0.8595, indicating a strong fit to the data. The adjusted R-squared value of 0.8952 suggests that the predictors in the regression model explain a substantial amount of variance. </a:t>
            </a:r>
          </a:p>
          <a:p>
            <a:endParaRPr lang="en-US" dirty="0"/>
          </a:p>
          <a:p>
            <a:r>
              <a:rPr lang="en-US" dirty="0"/>
              <a:t>Considering the performance metrics, the multiple linear regression model appears to be the better model for the data. It outperforms the time series models (ARMA, ARIMA, SARIMA) in terms of predictive accuracy and goodness of fit. Therefore, the multiple linear regression model is the final model selected for this dataset.</a:t>
            </a:r>
          </a:p>
        </p:txBody>
      </p:sp>
      <p:pic>
        <p:nvPicPr>
          <p:cNvPr id="6" name="Audio 5">
            <a:extLst>
              <a:ext uri="{FF2B5EF4-FFF2-40B4-BE49-F238E27FC236}">
                <a16:creationId xmlns:a16="http://schemas.microsoft.com/office/drawing/2014/main" id="{012C51D7-C125-6A63-D0C3-4A0D30A92772}"/>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178800" y="5892800"/>
            <a:ext cx="812800" cy="812800"/>
          </a:xfrm>
          <a:prstGeom prst="rect">
            <a:avLst/>
          </a:prstGeom>
        </p:spPr>
      </p:pic>
    </p:spTree>
    <p:extLst>
      <p:ext uri="{BB962C8B-B14F-4D97-AF65-F5344CB8AC3E}">
        <p14:creationId xmlns:p14="http://schemas.microsoft.com/office/powerpoint/2010/main" val="673760799"/>
      </p:ext>
    </p:extLst>
  </p:cSld>
  <p:clrMapOvr>
    <a:masterClrMapping/>
  </p:clrMapOvr>
  <mc:AlternateContent xmlns:mc="http://schemas.openxmlformats.org/markup-compatibility/2006">
    <mc:Choice xmlns:p14="http://schemas.microsoft.com/office/powerpoint/2010/main" Requires="p14">
      <p:transition spd="slow" p14:dur="2000" advTm="33396"/>
    </mc:Choice>
    <mc:Fallback>
      <p:transition spd="slow" advTm="3339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b="1" dirty="0"/>
              <a:t>Residual</a:t>
            </a:r>
            <a:r>
              <a:rPr sz="2800" b="1" dirty="0"/>
              <a:t> Analysis</a:t>
            </a:r>
          </a:p>
        </p:txBody>
      </p:sp>
      <p:pic>
        <p:nvPicPr>
          <p:cNvPr id="5" name="Picture 4" descr="A screenshot of a graph&#10;&#10;Description automatically generated">
            <a:extLst>
              <a:ext uri="{FF2B5EF4-FFF2-40B4-BE49-F238E27FC236}">
                <a16:creationId xmlns:a16="http://schemas.microsoft.com/office/drawing/2014/main" id="{8A25B087-E00A-0230-B633-ADE6D3CC2368}"/>
              </a:ext>
            </a:extLst>
          </p:cNvPr>
          <p:cNvPicPr>
            <a:picLocks noChangeAspect="1"/>
          </p:cNvPicPr>
          <p:nvPr/>
        </p:nvPicPr>
        <p:blipFill>
          <a:blip r:embed="rId4"/>
          <a:stretch>
            <a:fillRect/>
          </a:stretch>
        </p:blipFill>
        <p:spPr>
          <a:xfrm>
            <a:off x="1422802" y="1417638"/>
            <a:ext cx="6135466" cy="4908373"/>
          </a:xfrm>
          <a:prstGeom prst="rect">
            <a:avLst/>
          </a:prstGeom>
        </p:spPr>
      </p:pic>
      <p:pic>
        <p:nvPicPr>
          <p:cNvPr id="8" name="Audio 7">
            <a:extLst>
              <a:ext uri="{FF2B5EF4-FFF2-40B4-BE49-F238E27FC236}">
                <a16:creationId xmlns:a16="http://schemas.microsoft.com/office/drawing/2014/main" id="{02F5B73B-9B39-9AF2-A9EE-B58B83B6CB0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78800" y="58928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7193"/>
    </mc:Choice>
    <mc:Fallback>
      <p:transition spd="slow" advTm="3719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sz="2800" b="1" dirty="0"/>
              <a:t>Conclusion and Future Directions</a:t>
            </a:r>
          </a:p>
        </p:txBody>
      </p:sp>
      <p:sp>
        <p:nvSpPr>
          <p:cNvPr id="3" name="Content Placeholder 2"/>
          <p:cNvSpPr>
            <a:spLocks noGrp="1"/>
          </p:cNvSpPr>
          <p:nvPr>
            <p:ph idx="1"/>
          </p:nvPr>
        </p:nvSpPr>
        <p:spPr/>
        <p:txBody>
          <a:bodyPr>
            <a:normAutofit/>
          </a:bodyPr>
          <a:lstStyle/>
          <a:p>
            <a:pPr marL="0" indent="0" algn="l">
              <a:buNone/>
            </a:pPr>
            <a:endParaRPr dirty="0"/>
          </a:p>
          <a:p>
            <a:pPr>
              <a:buFont typeface="+mj-lt"/>
              <a:buAutoNum type="arabicPeriod"/>
              <a:defRPr sz="1600" b="1"/>
            </a:pPr>
            <a:r>
              <a:rPr lang="en-IN" dirty="0"/>
              <a:t>In conclusion, our predictive modelling of average temperatures provides a foundation for informed decision-making in various sectors. </a:t>
            </a:r>
          </a:p>
          <a:p>
            <a:pPr>
              <a:buFont typeface="+mj-lt"/>
              <a:buAutoNum type="arabicPeriod"/>
              <a:defRPr sz="1600" b="1"/>
            </a:pPr>
            <a:endParaRPr lang="en-IN" dirty="0"/>
          </a:p>
          <a:p>
            <a:pPr>
              <a:buFont typeface="+mj-lt"/>
              <a:buAutoNum type="arabicPeriod"/>
              <a:defRPr sz="1600" b="1"/>
            </a:pPr>
            <a:r>
              <a:rPr lang="en-IN" dirty="0"/>
              <a:t>Suggestions for Future Research:</a:t>
            </a:r>
          </a:p>
          <a:p>
            <a:pPr marL="0" indent="0">
              <a:buNone/>
              <a:defRPr sz="1600" b="1"/>
            </a:pPr>
            <a:endParaRPr lang="en-IN" dirty="0"/>
          </a:p>
          <a:p>
            <a:pPr>
              <a:defRPr sz="1600" b="1"/>
            </a:pPr>
            <a:r>
              <a:rPr lang="en-IN" dirty="0"/>
              <a:t> Fine-Tuning Models</a:t>
            </a:r>
          </a:p>
          <a:p>
            <a:pPr>
              <a:defRPr sz="1600" b="1"/>
            </a:pPr>
            <a:r>
              <a:rPr lang="en-IN" dirty="0"/>
              <a:t> Incorporating Additional Variables</a:t>
            </a:r>
          </a:p>
          <a:p>
            <a:pPr>
              <a:defRPr sz="1600" b="1"/>
            </a:pPr>
            <a:r>
              <a:rPr lang="en-IN" dirty="0"/>
              <a:t> Regional Analysis</a:t>
            </a:r>
          </a:p>
          <a:p>
            <a:pPr>
              <a:defRPr sz="1600" b="1"/>
            </a:pPr>
            <a:r>
              <a:rPr lang="en-IN" dirty="0"/>
              <a:t>Long-Term Climate Impact</a:t>
            </a:r>
          </a:p>
          <a:p>
            <a:pPr>
              <a:defRPr sz="1600" b="1"/>
            </a:pPr>
            <a:r>
              <a:rPr lang="en-IN" dirty="0"/>
              <a:t>Data Continuity</a:t>
            </a:r>
          </a:p>
        </p:txBody>
      </p:sp>
      <p:pic>
        <p:nvPicPr>
          <p:cNvPr id="7" name="Audio 6">
            <a:extLst>
              <a:ext uri="{FF2B5EF4-FFF2-40B4-BE49-F238E27FC236}">
                <a16:creationId xmlns:a16="http://schemas.microsoft.com/office/drawing/2014/main" id="{43E5BDFD-62B7-6C4F-E147-AC8241F38AE3}"/>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178800" y="58928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07318"/>
    </mc:Choice>
    <mc:Fallback>
      <p:transition spd="slow" advTm="10731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9C8AF2-C781-0C96-85ED-98C40DF3674D}"/>
              </a:ext>
            </a:extLst>
          </p:cNvPr>
          <p:cNvSpPr>
            <a:spLocks noGrp="1"/>
          </p:cNvSpPr>
          <p:nvPr>
            <p:ph type="title"/>
          </p:nvPr>
        </p:nvSpPr>
        <p:spPr/>
        <p:txBody>
          <a:bodyPr>
            <a:normAutofit/>
          </a:bodyPr>
          <a:lstStyle/>
          <a:p>
            <a:r>
              <a:rPr lang="en-US" sz="2800" b="1" dirty="0"/>
              <a:t>Overview of the data</a:t>
            </a:r>
          </a:p>
        </p:txBody>
      </p:sp>
      <p:sp>
        <p:nvSpPr>
          <p:cNvPr id="3" name="Content Placeholder 2">
            <a:extLst>
              <a:ext uri="{FF2B5EF4-FFF2-40B4-BE49-F238E27FC236}">
                <a16:creationId xmlns:a16="http://schemas.microsoft.com/office/drawing/2014/main" id="{B23A34B7-1332-37B0-EC0F-516850C5E303}"/>
              </a:ext>
            </a:extLst>
          </p:cNvPr>
          <p:cNvSpPr>
            <a:spLocks noGrp="1"/>
          </p:cNvSpPr>
          <p:nvPr>
            <p:ph idx="1"/>
          </p:nvPr>
        </p:nvSpPr>
        <p:spPr>
          <a:xfrm>
            <a:off x="457200" y="1417638"/>
            <a:ext cx="8229600" cy="4708525"/>
          </a:xfrm>
        </p:spPr>
        <p:txBody>
          <a:bodyPr>
            <a:normAutofit fontScale="55000" lnSpcReduction="20000"/>
          </a:bodyPr>
          <a:lstStyle/>
          <a:p>
            <a:pPr marL="742950" lvl="1" indent="-285750" algn="l">
              <a:lnSpc>
                <a:spcPct val="120000"/>
              </a:lnSpc>
              <a:buFont typeface="Arial" panose="020B0604020202020204" pitchFamily="34" charset="0"/>
              <a:buChar char="•"/>
            </a:pPr>
            <a:r>
              <a:rPr lang="en-IN" sz="2400" b="0" i="0" dirty="0">
                <a:effectLst/>
              </a:rPr>
              <a:t>Daily climate data covering Indonesia from 2010 to 2020 </a:t>
            </a:r>
          </a:p>
          <a:p>
            <a:pPr marL="742950" lvl="1" indent="-285750" algn="l">
              <a:lnSpc>
                <a:spcPct val="120000"/>
              </a:lnSpc>
              <a:buFont typeface="Arial" panose="020B0604020202020204" pitchFamily="34" charset="0"/>
              <a:buChar char="•"/>
            </a:pPr>
            <a:r>
              <a:rPr lang="en-IN" sz="2400" b="0" i="0" dirty="0">
                <a:effectLst/>
              </a:rPr>
              <a:t>Owned by Greeg Titan and edited by Elmajo Adriel, data is sourced from Badan Meteorologi, Klimatologi, dan Geofisika Indonesia (BMKG).</a:t>
            </a:r>
          </a:p>
          <a:p>
            <a:pPr marL="742950" lvl="1" indent="-285750" algn="l">
              <a:lnSpc>
                <a:spcPct val="120000"/>
              </a:lnSpc>
              <a:buFont typeface="Arial" panose="020B0604020202020204" pitchFamily="34" charset="0"/>
              <a:buChar char="•"/>
            </a:pPr>
            <a:r>
              <a:rPr lang="en-IN" sz="2400" b="0" i="0" dirty="0">
                <a:effectLst/>
              </a:rPr>
              <a:t>Forecasts based on temperature and precipitation are important to agriculture, to traders within commodity markets and are used by utility companies to estimate demand over coming days. </a:t>
            </a:r>
          </a:p>
          <a:p>
            <a:pPr marL="742950" lvl="1" indent="-285750" algn="l">
              <a:lnSpc>
                <a:spcPct val="120000"/>
              </a:lnSpc>
              <a:buFont typeface="Arial" panose="020B0604020202020204" pitchFamily="34" charset="0"/>
              <a:buChar char="•"/>
            </a:pPr>
            <a:r>
              <a:rPr lang="en-IN" sz="2400" b="0" i="0" dirty="0">
                <a:effectLst/>
              </a:rPr>
              <a:t>On an everyday basis, many people use weather forecasts to determine what to wear on a given day.</a:t>
            </a:r>
          </a:p>
          <a:p>
            <a:pPr marL="0" indent="0" algn="l">
              <a:lnSpc>
                <a:spcPct val="120000"/>
              </a:lnSpc>
              <a:buNone/>
            </a:pPr>
            <a:endParaRPr lang="en-IN" sz="2400" b="1" i="0" dirty="0">
              <a:effectLst/>
            </a:endParaRPr>
          </a:p>
          <a:p>
            <a:pPr marL="0" indent="0" algn="l">
              <a:lnSpc>
                <a:spcPct val="120000"/>
              </a:lnSpc>
              <a:buNone/>
            </a:pPr>
            <a:r>
              <a:rPr lang="en-IN" sz="2400" b="1" i="0" dirty="0">
                <a:effectLst/>
              </a:rPr>
              <a:t>Features Included</a:t>
            </a:r>
          </a:p>
          <a:p>
            <a:pPr marL="0" indent="0" algn="l">
              <a:lnSpc>
                <a:spcPct val="120000"/>
              </a:lnSpc>
              <a:buNone/>
            </a:pPr>
            <a:endParaRPr lang="en-IN" sz="2400" b="0" i="0" dirty="0">
              <a:effectLst/>
            </a:endParaRPr>
          </a:p>
          <a:p>
            <a:pPr marL="742950" lvl="1" indent="-285750" algn="l">
              <a:lnSpc>
                <a:spcPct val="120000"/>
              </a:lnSpc>
              <a:buFont typeface="Arial" panose="020B0604020202020204" pitchFamily="34" charset="0"/>
              <a:buChar char="•"/>
            </a:pPr>
            <a:r>
              <a:rPr lang="en-IN" sz="2400" b="0" i="0" dirty="0">
                <a:effectLst/>
              </a:rPr>
              <a:t>Tn: Min temperature (°C)</a:t>
            </a:r>
          </a:p>
          <a:p>
            <a:pPr marL="742950" lvl="1" indent="-285750" algn="l">
              <a:lnSpc>
                <a:spcPct val="120000"/>
              </a:lnSpc>
              <a:buFont typeface="Arial" panose="020B0604020202020204" pitchFamily="34" charset="0"/>
              <a:buChar char="•"/>
            </a:pPr>
            <a:r>
              <a:rPr lang="en-IN" sz="2400" b="0" i="0" dirty="0">
                <a:effectLst/>
              </a:rPr>
              <a:t>Tx: Max temperature (°C)</a:t>
            </a:r>
          </a:p>
          <a:p>
            <a:pPr marL="742950" lvl="1" indent="-285750" algn="l">
              <a:lnSpc>
                <a:spcPct val="120000"/>
              </a:lnSpc>
              <a:buFont typeface="Arial" panose="020B0604020202020204" pitchFamily="34" charset="0"/>
              <a:buChar char="•"/>
            </a:pPr>
            <a:r>
              <a:rPr lang="en-IN" sz="2400" b="0" i="0" dirty="0">
                <a:effectLst/>
              </a:rPr>
              <a:t>Tavg: Avg temperature (°C)</a:t>
            </a:r>
          </a:p>
          <a:p>
            <a:pPr marL="742950" lvl="1" indent="-285750" algn="l">
              <a:lnSpc>
                <a:spcPct val="120000"/>
              </a:lnSpc>
              <a:buFont typeface="Arial" panose="020B0604020202020204" pitchFamily="34" charset="0"/>
              <a:buChar char="•"/>
            </a:pPr>
            <a:r>
              <a:rPr lang="en-IN" sz="2400" b="0" i="0" dirty="0">
                <a:effectLst/>
              </a:rPr>
              <a:t>RH_avg: Avg humidity (%)</a:t>
            </a:r>
          </a:p>
          <a:p>
            <a:pPr marL="742950" lvl="1" indent="-285750" algn="l">
              <a:lnSpc>
                <a:spcPct val="120000"/>
              </a:lnSpc>
              <a:buFont typeface="Arial" panose="020B0604020202020204" pitchFamily="34" charset="0"/>
              <a:buChar char="•"/>
            </a:pPr>
            <a:r>
              <a:rPr lang="en-IN" sz="2400" b="0" i="0" dirty="0">
                <a:effectLst/>
              </a:rPr>
              <a:t>RR: Rainfall (mm)</a:t>
            </a:r>
          </a:p>
          <a:p>
            <a:pPr marL="742950" lvl="1" indent="-285750" algn="l">
              <a:lnSpc>
                <a:spcPct val="120000"/>
              </a:lnSpc>
              <a:buFont typeface="Arial" panose="020B0604020202020204" pitchFamily="34" charset="0"/>
              <a:buChar char="•"/>
            </a:pPr>
            <a:r>
              <a:rPr lang="en-IN" sz="2400" b="0" i="0" dirty="0">
                <a:effectLst/>
              </a:rPr>
              <a:t>ss: Sunshine duration (hour)</a:t>
            </a:r>
          </a:p>
          <a:p>
            <a:pPr marL="742950" lvl="1" indent="-285750" algn="l">
              <a:lnSpc>
                <a:spcPct val="120000"/>
              </a:lnSpc>
              <a:buFont typeface="Arial" panose="020B0604020202020204" pitchFamily="34" charset="0"/>
              <a:buChar char="•"/>
            </a:pPr>
            <a:r>
              <a:rPr lang="en-IN" sz="2400" b="0" i="0" dirty="0" err="1">
                <a:effectLst/>
              </a:rPr>
              <a:t>ff_x</a:t>
            </a:r>
            <a:r>
              <a:rPr lang="en-IN" sz="2400" b="0" i="0" dirty="0">
                <a:effectLst/>
              </a:rPr>
              <a:t>: Max wind speed (m/s)</a:t>
            </a:r>
          </a:p>
          <a:p>
            <a:pPr marL="742950" lvl="1" indent="-285750" algn="l">
              <a:lnSpc>
                <a:spcPct val="120000"/>
              </a:lnSpc>
              <a:buFont typeface="Arial" panose="020B0604020202020204" pitchFamily="34" charset="0"/>
              <a:buChar char="•"/>
            </a:pPr>
            <a:r>
              <a:rPr lang="en-IN" sz="2400" b="0" i="0" dirty="0" err="1">
                <a:effectLst/>
              </a:rPr>
              <a:t>ddd_x</a:t>
            </a:r>
            <a:r>
              <a:rPr lang="en-IN" sz="2400" b="0" i="0" dirty="0">
                <a:effectLst/>
              </a:rPr>
              <a:t>: Wind direction at maximum speed (°)</a:t>
            </a:r>
          </a:p>
          <a:p>
            <a:pPr marL="742950" lvl="1" indent="-285750" algn="l">
              <a:lnSpc>
                <a:spcPct val="120000"/>
              </a:lnSpc>
              <a:buFont typeface="Arial" panose="020B0604020202020204" pitchFamily="34" charset="0"/>
              <a:buChar char="•"/>
            </a:pPr>
            <a:r>
              <a:rPr lang="en-IN" sz="2400" b="0" i="0" dirty="0" err="1">
                <a:effectLst/>
              </a:rPr>
              <a:t>ff_avg</a:t>
            </a:r>
            <a:r>
              <a:rPr lang="en-IN" sz="2400" b="0" i="0" dirty="0">
                <a:effectLst/>
              </a:rPr>
              <a:t>: Avg wind speed (m/s)</a:t>
            </a:r>
          </a:p>
          <a:p>
            <a:pPr marL="742950" lvl="1" indent="-285750" algn="l">
              <a:lnSpc>
                <a:spcPct val="120000"/>
              </a:lnSpc>
              <a:buFont typeface="Arial" panose="020B0604020202020204" pitchFamily="34" charset="0"/>
              <a:buChar char="•"/>
            </a:pPr>
            <a:r>
              <a:rPr lang="en-IN" sz="2400" b="0" i="0" dirty="0" err="1">
                <a:effectLst/>
              </a:rPr>
              <a:t>ddd_car</a:t>
            </a:r>
            <a:r>
              <a:rPr lang="en-IN" sz="2400" b="0" i="0" dirty="0">
                <a:effectLst/>
              </a:rPr>
              <a:t>: Most wind direction (°)</a:t>
            </a:r>
          </a:p>
          <a:p>
            <a:endParaRPr lang="en-US" dirty="0"/>
          </a:p>
        </p:txBody>
      </p:sp>
      <p:pic>
        <p:nvPicPr>
          <p:cNvPr id="17" name="Audio 16">
            <a:extLst>
              <a:ext uri="{FF2B5EF4-FFF2-40B4-BE49-F238E27FC236}">
                <a16:creationId xmlns:a16="http://schemas.microsoft.com/office/drawing/2014/main" id="{FA4CF954-12EB-298F-5DEC-371C288486BA}"/>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178800" y="5892800"/>
            <a:ext cx="812800" cy="812800"/>
          </a:xfrm>
          <a:prstGeom prst="rect">
            <a:avLst/>
          </a:prstGeom>
        </p:spPr>
      </p:pic>
    </p:spTree>
    <p:extLst>
      <p:ext uri="{BB962C8B-B14F-4D97-AF65-F5344CB8AC3E}">
        <p14:creationId xmlns:p14="http://schemas.microsoft.com/office/powerpoint/2010/main" val="1417806243"/>
      </p:ext>
    </p:extLst>
  </p:cSld>
  <p:clrMapOvr>
    <a:masterClrMapping/>
  </p:clrMapOvr>
  <mc:AlternateContent xmlns:mc="http://schemas.openxmlformats.org/markup-compatibility/2006">
    <mc:Choice xmlns:p14="http://schemas.microsoft.com/office/powerpoint/2010/main" Requires="p14">
      <p:transition spd="slow" p14:dur="2000" advTm="79369"/>
    </mc:Choice>
    <mc:Fallback>
      <p:transition spd="slow" advTm="7936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7"/>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sz="2800" b="1" dirty="0"/>
              <a:t>Exploratory Data Analysis</a:t>
            </a:r>
          </a:p>
        </p:txBody>
      </p:sp>
      <p:sp>
        <p:nvSpPr>
          <p:cNvPr id="4" name="TextBox 3">
            <a:extLst>
              <a:ext uri="{FF2B5EF4-FFF2-40B4-BE49-F238E27FC236}">
                <a16:creationId xmlns:a16="http://schemas.microsoft.com/office/drawing/2014/main" id="{29AE8960-D21A-1FF1-15C1-7D368B1D4CE0}"/>
              </a:ext>
            </a:extLst>
          </p:cNvPr>
          <p:cNvSpPr txBox="1"/>
          <p:nvPr/>
        </p:nvSpPr>
        <p:spPr>
          <a:xfrm>
            <a:off x="2900597" y="1417638"/>
            <a:ext cx="8229600" cy="369332"/>
          </a:xfrm>
          <a:prstGeom prst="rect">
            <a:avLst/>
          </a:prstGeom>
          <a:noFill/>
        </p:spPr>
        <p:txBody>
          <a:bodyPr wrap="square" rtlCol="0">
            <a:spAutoFit/>
          </a:bodyPr>
          <a:lstStyle/>
          <a:p>
            <a:r>
              <a:rPr lang="en-US" dirty="0"/>
              <a:t>Histogram of Numerical Features</a:t>
            </a:r>
          </a:p>
        </p:txBody>
      </p:sp>
      <p:pic>
        <p:nvPicPr>
          <p:cNvPr id="5" name="Picture 4">
            <a:extLst>
              <a:ext uri="{FF2B5EF4-FFF2-40B4-BE49-F238E27FC236}">
                <a16:creationId xmlns:a16="http://schemas.microsoft.com/office/drawing/2014/main" id="{DA4C435B-E538-B966-2FC1-FC3BC8FEC2D9}"/>
              </a:ext>
            </a:extLst>
          </p:cNvPr>
          <p:cNvPicPr>
            <a:picLocks noChangeAspect="1"/>
          </p:cNvPicPr>
          <p:nvPr/>
        </p:nvPicPr>
        <p:blipFill>
          <a:blip r:embed="rId4"/>
          <a:stretch>
            <a:fillRect/>
          </a:stretch>
        </p:blipFill>
        <p:spPr>
          <a:xfrm>
            <a:off x="1453773" y="2108254"/>
            <a:ext cx="6236453" cy="4157636"/>
          </a:xfrm>
          <a:prstGeom prst="rect">
            <a:avLst/>
          </a:prstGeom>
        </p:spPr>
      </p:pic>
      <p:pic>
        <p:nvPicPr>
          <p:cNvPr id="17" name="Audio 16">
            <a:extLst>
              <a:ext uri="{FF2B5EF4-FFF2-40B4-BE49-F238E27FC236}">
                <a16:creationId xmlns:a16="http://schemas.microsoft.com/office/drawing/2014/main" id="{DF0874E0-C40A-E03E-8274-D54A6CD017F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78800" y="58928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49015"/>
    </mc:Choice>
    <mc:Fallback>
      <p:transition spd="slow" advTm="4901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7"/>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9AE8960-D21A-1FF1-15C1-7D368B1D4CE0}"/>
              </a:ext>
            </a:extLst>
          </p:cNvPr>
          <p:cNvSpPr txBox="1"/>
          <p:nvPr/>
        </p:nvSpPr>
        <p:spPr>
          <a:xfrm>
            <a:off x="3499930" y="691010"/>
            <a:ext cx="8229600" cy="369332"/>
          </a:xfrm>
          <a:prstGeom prst="rect">
            <a:avLst/>
          </a:prstGeom>
          <a:noFill/>
        </p:spPr>
        <p:txBody>
          <a:bodyPr wrap="square" rtlCol="0">
            <a:spAutoFit/>
          </a:bodyPr>
          <a:lstStyle/>
          <a:p>
            <a:r>
              <a:rPr lang="en-US" dirty="0"/>
              <a:t>Correlation Matrix</a:t>
            </a:r>
          </a:p>
        </p:txBody>
      </p:sp>
      <p:pic>
        <p:nvPicPr>
          <p:cNvPr id="7" name="Picture 6">
            <a:extLst>
              <a:ext uri="{FF2B5EF4-FFF2-40B4-BE49-F238E27FC236}">
                <a16:creationId xmlns:a16="http://schemas.microsoft.com/office/drawing/2014/main" id="{51DCBE53-46F1-EDB7-8313-C8578EB1EB0C}"/>
              </a:ext>
            </a:extLst>
          </p:cNvPr>
          <p:cNvPicPr>
            <a:picLocks noChangeAspect="1"/>
          </p:cNvPicPr>
          <p:nvPr/>
        </p:nvPicPr>
        <p:blipFill>
          <a:blip r:embed="rId4"/>
          <a:stretch>
            <a:fillRect/>
          </a:stretch>
        </p:blipFill>
        <p:spPr>
          <a:xfrm>
            <a:off x="1401307" y="1575216"/>
            <a:ext cx="6610662" cy="4407108"/>
          </a:xfrm>
          <a:prstGeom prst="rect">
            <a:avLst/>
          </a:prstGeom>
        </p:spPr>
      </p:pic>
      <p:pic>
        <p:nvPicPr>
          <p:cNvPr id="14" name="Audio 13">
            <a:extLst>
              <a:ext uri="{FF2B5EF4-FFF2-40B4-BE49-F238E27FC236}">
                <a16:creationId xmlns:a16="http://schemas.microsoft.com/office/drawing/2014/main" id="{1CFE6A2A-FE62-D067-71E0-63B1D711FC0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78800" y="5892800"/>
            <a:ext cx="812800" cy="812800"/>
          </a:xfrm>
          <a:prstGeom prst="rect">
            <a:avLst/>
          </a:prstGeom>
        </p:spPr>
      </p:pic>
    </p:spTree>
    <p:extLst>
      <p:ext uri="{BB962C8B-B14F-4D97-AF65-F5344CB8AC3E}">
        <p14:creationId xmlns:p14="http://schemas.microsoft.com/office/powerpoint/2010/main" val="1788975832"/>
      </p:ext>
    </p:extLst>
  </p:cSld>
  <p:clrMapOvr>
    <a:masterClrMapping/>
  </p:clrMapOvr>
  <mc:AlternateContent xmlns:mc="http://schemas.openxmlformats.org/markup-compatibility/2006">
    <mc:Choice xmlns:p14="http://schemas.microsoft.com/office/powerpoint/2010/main" Requires="p14">
      <p:transition spd="slow" p14:dur="2000" advTm="37396"/>
    </mc:Choice>
    <mc:Fallback>
      <p:transition spd="slow" advTm="3739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9AE8960-D21A-1FF1-15C1-7D368B1D4CE0}"/>
              </a:ext>
            </a:extLst>
          </p:cNvPr>
          <p:cNvSpPr txBox="1"/>
          <p:nvPr/>
        </p:nvSpPr>
        <p:spPr>
          <a:xfrm>
            <a:off x="1431287" y="797191"/>
            <a:ext cx="8229600" cy="369332"/>
          </a:xfrm>
          <a:prstGeom prst="rect">
            <a:avLst/>
          </a:prstGeom>
          <a:noFill/>
        </p:spPr>
        <p:txBody>
          <a:bodyPr wrap="square" rtlCol="0">
            <a:spAutoFit/>
          </a:bodyPr>
          <a:lstStyle/>
          <a:p>
            <a:r>
              <a:rPr lang="en-US" dirty="0"/>
              <a:t>Plotting Minimum, Maximum and Average Temperatures over Time</a:t>
            </a:r>
          </a:p>
        </p:txBody>
      </p:sp>
      <p:pic>
        <p:nvPicPr>
          <p:cNvPr id="2" name="Picture 1">
            <a:extLst>
              <a:ext uri="{FF2B5EF4-FFF2-40B4-BE49-F238E27FC236}">
                <a16:creationId xmlns:a16="http://schemas.microsoft.com/office/drawing/2014/main" id="{13183367-12FC-6DF9-F2A7-33C9947E34DF}"/>
              </a:ext>
            </a:extLst>
          </p:cNvPr>
          <p:cNvPicPr>
            <a:picLocks noChangeAspect="1"/>
          </p:cNvPicPr>
          <p:nvPr/>
        </p:nvPicPr>
        <p:blipFill>
          <a:blip r:embed="rId4"/>
          <a:stretch>
            <a:fillRect/>
          </a:stretch>
        </p:blipFill>
        <p:spPr>
          <a:xfrm>
            <a:off x="1045147" y="1643920"/>
            <a:ext cx="7053705" cy="4232223"/>
          </a:xfrm>
          <a:prstGeom prst="rect">
            <a:avLst/>
          </a:prstGeom>
        </p:spPr>
      </p:pic>
      <p:pic>
        <p:nvPicPr>
          <p:cNvPr id="11" name="Audio 10">
            <a:extLst>
              <a:ext uri="{FF2B5EF4-FFF2-40B4-BE49-F238E27FC236}">
                <a16:creationId xmlns:a16="http://schemas.microsoft.com/office/drawing/2014/main" id="{B470898F-FEEA-35E5-1A66-910ACA02BCF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78800" y="5892800"/>
            <a:ext cx="812800" cy="812800"/>
          </a:xfrm>
          <a:prstGeom prst="rect">
            <a:avLst/>
          </a:prstGeom>
        </p:spPr>
      </p:pic>
    </p:spTree>
    <p:extLst>
      <p:ext uri="{BB962C8B-B14F-4D97-AF65-F5344CB8AC3E}">
        <p14:creationId xmlns:p14="http://schemas.microsoft.com/office/powerpoint/2010/main" val="65403692"/>
      </p:ext>
    </p:extLst>
  </p:cSld>
  <p:clrMapOvr>
    <a:masterClrMapping/>
  </p:clrMapOvr>
  <mc:AlternateContent xmlns:mc="http://schemas.openxmlformats.org/markup-compatibility/2006">
    <mc:Choice xmlns:p14="http://schemas.microsoft.com/office/powerpoint/2010/main" Requires="p14">
      <p:transition spd="slow" p14:dur="2000" advTm="25619"/>
    </mc:Choice>
    <mc:Fallback>
      <p:transition spd="slow" advTm="2561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1219F0F-3B7C-C5A0-D59E-9CE876660939}"/>
              </a:ext>
            </a:extLst>
          </p:cNvPr>
          <p:cNvPicPr>
            <a:picLocks noChangeAspect="1"/>
          </p:cNvPicPr>
          <p:nvPr/>
        </p:nvPicPr>
        <p:blipFill>
          <a:blip r:embed="rId4"/>
          <a:stretch>
            <a:fillRect/>
          </a:stretch>
        </p:blipFill>
        <p:spPr>
          <a:xfrm>
            <a:off x="4757438" y="3429000"/>
            <a:ext cx="4064000" cy="3048000"/>
          </a:xfrm>
          <a:prstGeom prst="rect">
            <a:avLst/>
          </a:prstGeom>
        </p:spPr>
      </p:pic>
      <p:pic>
        <p:nvPicPr>
          <p:cNvPr id="3" name="Picture 2">
            <a:extLst>
              <a:ext uri="{FF2B5EF4-FFF2-40B4-BE49-F238E27FC236}">
                <a16:creationId xmlns:a16="http://schemas.microsoft.com/office/drawing/2014/main" id="{4219B39D-BB05-BB52-3B96-2D1CC20AE14F}"/>
              </a:ext>
            </a:extLst>
          </p:cNvPr>
          <p:cNvPicPr>
            <a:picLocks noChangeAspect="1"/>
          </p:cNvPicPr>
          <p:nvPr/>
        </p:nvPicPr>
        <p:blipFill>
          <a:blip r:embed="rId5"/>
          <a:stretch>
            <a:fillRect/>
          </a:stretch>
        </p:blipFill>
        <p:spPr>
          <a:xfrm>
            <a:off x="322563" y="3429000"/>
            <a:ext cx="4064000" cy="3048000"/>
          </a:xfrm>
          <a:prstGeom prst="rect">
            <a:avLst/>
          </a:prstGeom>
        </p:spPr>
      </p:pic>
      <p:pic>
        <p:nvPicPr>
          <p:cNvPr id="5" name="Picture 4">
            <a:extLst>
              <a:ext uri="{FF2B5EF4-FFF2-40B4-BE49-F238E27FC236}">
                <a16:creationId xmlns:a16="http://schemas.microsoft.com/office/drawing/2014/main" id="{7A1F76AC-4465-7623-6057-883DF15C74F0}"/>
              </a:ext>
            </a:extLst>
          </p:cNvPr>
          <p:cNvPicPr>
            <a:picLocks noChangeAspect="1"/>
          </p:cNvPicPr>
          <p:nvPr/>
        </p:nvPicPr>
        <p:blipFill>
          <a:blip r:embed="rId6"/>
          <a:stretch>
            <a:fillRect/>
          </a:stretch>
        </p:blipFill>
        <p:spPr>
          <a:xfrm>
            <a:off x="685800" y="381000"/>
            <a:ext cx="7772400" cy="2590800"/>
          </a:xfrm>
          <a:prstGeom prst="rect">
            <a:avLst/>
          </a:prstGeom>
        </p:spPr>
      </p:pic>
      <p:pic>
        <p:nvPicPr>
          <p:cNvPr id="13" name="Audio 12">
            <a:extLst>
              <a:ext uri="{FF2B5EF4-FFF2-40B4-BE49-F238E27FC236}">
                <a16:creationId xmlns:a16="http://schemas.microsoft.com/office/drawing/2014/main" id="{74E44896-F851-D5E9-44B8-3897D857B299}"/>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178800" y="5892800"/>
            <a:ext cx="812800" cy="812800"/>
          </a:xfrm>
          <a:prstGeom prst="rect">
            <a:avLst/>
          </a:prstGeom>
        </p:spPr>
      </p:pic>
    </p:spTree>
    <p:extLst>
      <p:ext uri="{BB962C8B-B14F-4D97-AF65-F5344CB8AC3E}">
        <p14:creationId xmlns:p14="http://schemas.microsoft.com/office/powerpoint/2010/main" val="910781457"/>
      </p:ext>
    </p:extLst>
  </p:cSld>
  <p:clrMapOvr>
    <a:masterClrMapping/>
  </p:clrMapOvr>
  <mc:AlternateContent xmlns:mc="http://schemas.openxmlformats.org/markup-compatibility/2006">
    <mc:Choice xmlns:p14="http://schemas.microsoft.com/office/powerpoint/2010/main" Requires="p14">
      <p:transition spd="slow" p14:dur="2000" advTm="58127"/>
    </mc:Choice>
    <mc:Fallback>
      <p:transition spd="slow" advTm="5812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3B07C63-7D14-AD88-8012-19C8D4EC6D24}"/>
              </a:ext>
            </a:extLst>
          </p:cNvPr>
          <p:cNvPicPr>
            <a:picLocks noChangeAspect="1"/>
          </p:cNvPicPr>
          <p:nvPr/>
        </p:nvPicPr>
        <p:blipFill>
          <a:blip r:embed="rId4"/>
          <a:stretch>
            <a:fillRect/>
          </a:stretch>
        </p:blipFill>
        <p:spPr>
          <a:xfrm>
            <a:off x="2398426" y="3553918"/>
            <a:ext cx="4064000" cy="3048000"/>
          </a:xfrm>
          <a:prstGeom prst="rect">
            <a:avLst/>
          </a:prstGeom>
        </p:spPr>
      </p:pic>
      <p:pic>
        <p:nvPicPr>
          <p:cNvPr id="6" name="Picture 5">
            <a:extLst>
              <a:ext uri="{FF2B5EF4-FFF2-40B4-BE49-F238E27FC236}">
                <a16:creationId xmlns:a16="http://schemas.microsoft.com/office/drawing/2014/main" id="{448F6305-F171-4B7D-756C-8EBB6F4E2C70}"/>
              </a:ext>
            </a:extLst>
          </p:cNvPr>
          <p:cNvPicPr>
            <a:picLocks noChangeAspect="1"/>
          </p:cNvPicPr>
          <p:nvPr/>
        </p:nvPicPr>
        <p:blipFill>
          <a:blip r:embed="rId5"/>
          <a:stretch>
            <a:fillRect/>
          </a:stretch>
        </p:blipFill>
        <p:spPr>
          <a:xfrm>
            <a:off x="4572000" y="381000"/>
            <a:ext cx="4064000" cy="3048000"/>
          </a:xfrm>
          <a:prstGeom prst="rect">
            <a:avLst/>
          </a:prstGeom>
        </p:spPr>
      </p:pic>
      <p:pic>
        <p:nvPicPr>
          <p:cNvPr id="7" name="Picture 6">
            <a:extLst>
              <a:ext uri="{FF2B5EF4-FFF2-40B4-BE49-F238E27FC236}">
                <a16:creationId xmlns:a16="http://schemas.microsoft.com/office/drawing/2014/main" id="{50315AA7-C4C9-1670-A54A-B384FD44FCE0}"/>
              </a:ext>
            </a:extLst>
          </p:cNvPr>
          <p:cNvPicPr>
            <a:picLocks noChangeAspect="1"/>
          </p:cNvPicPr>
          <p:nvPr/>
        </p:nvPicPr>
        <p:blipFill>
          <a:blip r:embed="rId6"/>
          <a:stretch>
            <a:fillRect/>
          </a:stretch>
        </p:blipFill>
        <p:spPr>
          <a:xfrm>
            <a:off x="366426" y="381000"/>
            <a:ext cx="4064000" cy="3048000"/>
          </a:xfrm>
          <a:prstGeom prst="rect">
            <a:avLst/>
          </a:prstGeom>
        </p:spPr>
      </p:pic>
      <p:pic>
        <p:nvPicPr>
          <p:cNvPr id="13" name="Audio 12">
            <a:extLst>
              <a:ext uri="{FF2B5EF4-FFF2-40B4-BE49-F238E27FC236}">
                <a16:creationId xmlns:a16="http://schemas.microsoft.com/office/drawing/2014/main" id="{231367D2-B8F2-2896-AB63-91F19F921669}"/>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178800" y="5892800"/>
            <a:ext cx="812800" cy="812800"/>
          </a:xfrm>
          <a:prstGeom prst="rect">
            <a:avLst/>
          </a:prstGeom>
        </p:spPr>
      </p:pic>
    </p:spTree>
    <p:extLst>
      <p:ext uri="{BB962C8B-B14F-4D97-AF65-F5344CB8AC3E}">
        <p14:creationId xmlns:p14="http://schemas.microsoft.com/office/powerpoint/2010/main" val="3702438705"/>
      </p:ext>
    </p:extLst>
  </p:cSld>
  <p:clrMapOvr>
    <a:masterClrMapping/>
  </p:clrMapOvr>
  <mc:AlternateContent xmlns:mc="http://schemas.openxmlformats.org/markup-compatibility/2006">
    <mc:Choice xmlns:p14="http://schemas.microsoft.com/office/powerpoint/2010/main" Requires="p14">
      <p:transition spd="slow" p14:dur="2000" advTm="38132"/>
    </mc:Choice>
    <mc:Fallback>
      <p:transition spd="slow" advTm="3813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sz="2800" b="1" dirty="0"/>
              <a:t>Stationarity and Decomposition</a:t>
            </a:r>
          </a:p>
        </p:txBody>
      </p:sp>
      <p:sp>
        <p:nvSpPr>
          <p:cNvPr id="3" name="Content Placeholder 2"/>
          <p:cNvSpPr>
            <a:spLocks noGrp="1"/>
          </p:cNvSpPr>
          <p:nvPr>
            <p:ph idx="1"/>
          </p:nvPr>
        </p:nvSpPr>
        <p:spPr/>
        <p:txBody>
          <a:bodyPr/>
          <a:lstStyle/>
          <a:p>
            <a:pPr>
              <a:defRPr sz="1600" b="1"/>
            </a:pPr>
            <a:r>
              <a:rPr dirty="0"/>
              <a:t>ADF and KPSS tests</a:t>
            </a:r>
          </a:p>
          <a:p>
            <a:pPr>
              <a:defRPr sz="1600"/>
            </a:pPr>
            <a:r>
              <a:rPr b="1" dirty="0"/>
              <a:t>STL decomposition results</a:t>
            </a:r>
          </a:p>
          <a:p>
            <a:pPr>
              <a:defRPr sz="1600"/>
            </a:pPr>
            <a:r>
              <a:rPr b="1" dirty="0"/>
              <a:t>Seasonality and trend analysis</a:t>
            </a:r>
          </a:p>
        </p:txBody>
      </p:sp>
      <p:pic>
        <p:nvPicPr>
          <p:cNvPr id="7" name="Audio 6">
            <a:extLst>
              <a:ext uri="{FF2B5EF4-FFF2-40B4-BE49-F238E27FC236}">
                <a16:creationId xmlns:a16="http://schemas.microsoft.com/office/drawing/2014/main" id="{09D6266A-2BA2-18A6-EAC2-4A2208650D86}"/>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178800" y="58928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836"/>
    </mc:Choice>
    <mc:Fallback>
      <p:transition spd="slow" advTm="28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484</TotalTime>
  <Words>715</Words>
  <Application>Microsoft Macintosh PowerPoint</Application>
  <PresentationFormat>On-screen Show (4:3)</PresentationFormat>
  <Paragraphs>82</Paragraphs>
  <Slides>28</Slides>
  <Notes>1</Notes>
  <HiddenSlides>0</HiddenSlides>
  <MMClips>28</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28</vt:i4>
      </vt:variant>
    </vt:vector>
  </HeadingPairs>
  <TitlesOfParts>
    <vt:vector size="31" baseType="lpstr">
      <vt:lpstr>Arial</vt:lpstr>
      <vt:lpstr>Calibri</vt:lpstr>
      <vt:lpstr>Office Theme</vt:lpstr>
      <vt:lpstr>Forecasting Daily Average Temperature</vt:lpstr>
      <vt:lpstr>PowerPoint Presentation</vt:lpstr>
      <vt:lpstr>Overview of the data</vt:lpstr>
      <vt:lpstr>Exploratory Data Analysis</vt:lpstr>
      <vt:lpstr>PowerPoint Presentation</vt:lpstr>
      <vt:lpstr>PowerPoint Presentation</vt:lpstr>
      <vt:lpstr>PowerPoint Presentation</vt:lpstr>
      <vt:lpstr>PowerPoint Presentation</vt:lpstr>
      <vt:lpstr>Stationarity and Decomposition</vt:lpstr>
      <vt:lpstr>Stationarity</vt:lpstr>
      <vt:lpstr>PowerPoint Presentation</vt:lpstr>
      <vt:lpstr>STL Decomposition on raw data</vt:lpstr>
      <vt:lpstr>STL Decomposition</vt:lpstr>
      <vt:lpstr>Dealing with Outliers</vt:lpstr>
      <vt:lpstr>PowerPoint Presentation</vt:lpstr>
      <vt:lpstr>Forecasting Models</vt:lpstr>
      <vt:lpstr>Forecasting Models - ARMA</vt:lpstr>
      <vt:lpstr>Forecasting Models - ARMA</vt:lpstr>
      <vt:lpstr>ARIMA Forecast vs Actuals</vt:lpstr>
      <vt:lpstr>ARIMA Forecast vs Actuals</vt:lpstr>
      <vt:lpstr>PowerPoint Presentation</vt:lpstr>
      <vt:lpstr>SARIMA Forecast vs Actuals</vt:lpstr>
      <vt:lpstr>Holt-Winters Additive Forecast vs Actuals</vt:lpstr>
      <vt:lpstr>Holt-Winters Multiplicative Forecast vs Actuals</vt:lpstr>
      <vt:lpstr>Linear Regression Forecast vs Actuals</vt:lpstr>
      <vt:lpstr>Comparison of Models</vt:lpstr>
      <vt:lpstr>Residual Analysis</vt:lpstr>
      <vt:lpstr>Conclusion and Future Directions</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Forecasting Daily Average Temperature</dc:title>
  <dc:subject/>
  <dc:creator/>
  <cp:keywords/>
  <dc:description>generated using python-pptx</dc:description>
  <cp:lastModifiedBy>Narla, Jayanth</cp:lastModifiedBy>
  <cp:revision>5</cp:revision>
  <dcterms:created xsi:type="dcterms:W3CDTF">2013-01-27T09:14:16Z</dcterms:created>
  <dcterms:modified xsi:type="dcterms:W3CDTF">2023-12-12T09:13:48Z</dcterms:modified>
  <cp:category/>
</cp:coreProperties>
</file>